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6"/>
  </p:notesMasterIdLst>
  <p:sldIdLst>
    <p:sldId id="256" r:id="rId2"/>
    <p:sldId id="264" r:id="rId3"/>
    <p:sldId id="257" r:id="rId4"/>
    <p:sldId id="259" r:id="rId5"/>
    <p:sldId id="258" r:id="rId6"/>
    <p:sldId id="260" r:id="rId7"/>
    <p:sldId id="261" r:id="rId8"/>
    <p:sldId id="262" r:id="rId9"/>
    <p:sldId id="263"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1"/>
    <p:restoredTop sz="82292"/>
  </p:normalViewPr>
  <p:slideViewPr>
    <p:cSldViewPr snapToGrid="0" snapToObjects="1">
      <p:cViewPr varScale="1">
        <p:scale>
          <a:sx n="94" d="100"/>
          <a:sy n="94" d="100"/>
        </p:scale>
        <p:origin x="9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564C24-9B46-4011-977B-88A4382FF9B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F642A5E-8BE2-4332-85F9-391DD117104A}">
      <dgm:prSet/>
      <dgm:spPr>
        <a:solidFill>
          <a:schemeClr val="bg1"/>
        </a:solidFill>
        <a:ln>
          <a:solidFill>
            <a:schemeClr val="bg1"/>
          </a:solidFill>
        </a:ln>
      </dgm:spPr>
      <dgm:t>
        <a:bodyPr/>
        <a:lstStyle/>
        <a:p>
          <a:r>
            <a:rPr lang="nl-NL" dirty="0">
              <a:solidFill>
                <a:schemeClr val="tx1"/>
              </a:solidFill>
            </a:rPr>
            <a:t>Om te begrijpen wat fibrose is leg ik eerst de werking van de longen </a:t>
          </a:r>
          <a:r>
            <a:rPr lang="nl-NL" dirty="0" err="1">
              <a:solidFill>
                <a:schemeClr val="tx1"/>
              </a:solidFill>
            </a:rPr>
            <a:t>uit.</a:t>
          </a:r>
          <a:r>
            <a:rPr lang="nl-NL" dirty="0" err="1"/>
            <a:t>t</a:t>
          </a:r>
          <a:r>
            <a:rPr lang="nl-NL" dirty="0"/>
            <a:t>.</a:t>
          </a:r>
          <a:endParaRPr lang="en-US" dirty="0"/>
        </a:p>
      </dgm:t>
    </dgm:pt>
    <dgm:pt modelId="{A680E71F-246D-4DF4-BD42-1C5555073B8A}" type="parTrans" cxnId="{910E435C-48D4-4C67-A848-53CAA5ECA1A2}">
      <dgm:prSet/>
      <dgm:spPr/>
      <dgm:t>
        <a:bodyPr/>
        <a:lstStyle/>
        <a:p>
          <a:endParaRPr lang="en-US"/>
        </a:p>
      </dgm:t>
    </dgm:pt>
    <dgm:pt modelId="{C3BAD0BC-70CA-46D8-A9B8-A49546933592}" type="sibTrans" cxnId="{910E435C-48D4-4C67-A848-53CAA5ECA1A2}">
      <dgm:prSet/>
      <dgm:spPr/>
      <dgm:t>
        <a:bodyPr/>
        <a:lstStyle/>
        <a:p>
          <a:endParaRPr lang="en-US"/>
        </a:p>
      </dgm:t>
    </dgm:pt>
    <dgm:pt modelId="{A33166DC-D300-442D-9CCC-2C858C140D9D}">
      <dgm:prSet/>
      <dgm:spPr>
        <a:solidFill>
          <a:schemeClr val="bg1"/>
        </a:solidFill>
      </dgm:spPr>
      <dgm:t>
        <a:bodyPr/>
        <a:lstStyle/>
        <a:p>
          <a:r>
            <a:rPr lang="nl-NL" dirty="0">
              <a:solidFill>
                <a:schemeClr val="tx1"/>
              </a:solidFill>
            </a:rPr>
            <a:t>We gaan eerst kijken hoe de longen werken</a:t>
          </a:r>
          <a:endParaRPr lang="en-US" dirty="0">
            <a:solidFill>
              <a:schemeClr val="tx1"/>
            </a:solidFill>
          </a:endParaRPr>
        </a:p>
      </dgm:t>
    </dgm:pt>
    <dgm:pt modelId="{FF1367A8-0474-4C46-ADF8-922170A9D84E}" type="parTrans" cxnId="{8BBD8911-3674-4F8C-A585-AFA2F1016DD1}">
      <dgm:prSet/>
      <dgm:spPr/>
      <dgm:t>
        <a:bodyPr/>
        <a:lstStyle/>
        <a:p>
          <a:endParaRPr lang="en-US"/>
        </a:p>
      </dgm:t>
    </dgm:pt>
    <dgm:pt modelId="{6896A932-BFC8-4CA3-ABB6-65098911FC6F}" type="sibTrans" cxnId="{8BBD8911-3674-4F8C-A585-AFA2F1016DD1}">
      <dgm:prSet/>
      <dgm:spPr/>
      <dgm:t>
        <a:bodyPr/>
        <a:lstStyle/>
        <a:p>
          <a:endParaRPr lang="en-US"/>
        </a:p>
      </dgm:t>
    </dgm:pt>
    <dgm:pt modelId="{726B28E5-DA3A-4541-8732-AE946BFCBF26}">
      <dgm:prSet/>
      <dgm:spPr>
        <a:solidFill>
          <a:schemeClr val="bg1"/>
        </a:solidFill>
      </dgm:spPr>
      <dgm:t>
        <a:bodyPr/>
        <a:lstStyle/>
        <a:p>
          <a:r>
            <a:rPr lang="nl-NL" dirty="0">
              <a:solidFill>
                <a:schemeClr val="tx1"/>
              </a:solidFill>
            </a:rPr>
            <a:t>De invloed van de Longblaasjes </a:t>
          </a:r>
          <a:endParaRPr lang="en-US" dirty="0">
            <a:solidFill>
              <a:schemeClr val="tx1"/>
            </a:solidFill>
          </a:endParaRPr>
        </a:p>
      </dgm:t>
    </dgm:pt>
    <dgm:pt modelId="{EE9BEA3D-69B4-4705-8D61-3EDCB6FB42DF}" type="parTrans" cxnId="{B20BD184-1E77-4ADD-A45E-262B651B94B8}">
      <dgm:prSet/>
      <dgm:spPr/>
      <dgm:t>
        <a:bodyPr/>
        <a:lstStyle/>
        <a:p>
          <a:endParaRPr lang="en-US"/>
        </a:p>
      </dgm:t>
    </dgm:pt>
    <dgm:pt modelId="{1A181ED1-4368-4D64-99A8-56B1402CF6A2}" type="sibTrans" cxnId="{B20BD184-1E77-4ADD-A45E-262B651B94B8}">
      <dgm:prSet/>
      <dgm:spPr/>
      <dgm:t>
        <a:bodyPr/>
        <a:lstStyle/>
        <a:p>
          <a:endParaRPr lang="en-US"/>
        </a:p>
      </dgm:t>
    </dgm:pt>
    <dgm:pt modelId="{FE07D015-3AB2-4862-B326-7F9A6BEF4B78}">
      <dgm:prSet/>
      <dgm:spPr>
        <a:solidFill>
          <a:schemeClr val="bg1"/>
        </a:solidFill>
      </dgm:spPr>
      <dgm:t>
        <a:bodyPr/>
        <a:lstStyle/>
        <a:p>
          <a:r>
            <a:rPr lang="nl-NL" dirty="0">
              <a:solidFill>
                <a:schemeClr val="tx1"/>
              </a:solidFill>
            </a:rPr>
            <a:t>En de aansluiting op de Bloedvaten</a:t>
          </a:r>
          <a:endParaRPr lang="en-US" dirty="0">
            <a:solidFill>
              <a:schemeClr val="tx1"/>
            </a:solidFill>
          </a:endParaRPr>
        </a:p>
      </dgm:t>
    </dgm:pt>
    <dgm:pt modelId="{7DE0CE0A-D991-4C5E-9998-978616FB4828}" type="parTrans" cxnId="{8F7DF0CB-BCCC-439E-BFF6-09CD869DF5DE}">
      <dgm:prSet/>
      <dgm:spPr/>
      <dgm:t>
        <a:bodyPr/>
        <a:lstStyle/>
        <a:p>
          <a:endParaRPr lang="en-US"/>
        </a:p>
      </dgm:t>
    </dgm:pt>
    <dgm:pt modelId="{25E7B962-1C5C-472C-8254-70EECA98A740}" type="sibTrans" cxnId="{8F7DF0CB-BCCC-439E-BFF6-09CD869DF5DE}">
      <dgm:prSet/>
      <dgm:spPr/>
      <dgm:t>
        <a:bodyPr/>
        <a:lstStyle/>
        <a:p>
          <a:endParaRPr lang="en-US"/>
        </a:p>
      </dgm:t>
    </dgm:pt>
    <dgm:pt modelId="{C81D6779-D52A-1B42-A492-617E3B1E315F}" type="pres">
      <dgm:prSet presAssocID="{57564C24-9B46-4011-977B-88A4382FF9B9}" presName="linear" presStyleCnt="0">
        <dgm:presLayoutVars>
          <dgm:animLvl val="lvl"/>
          <dgm:resizeHandles val="exact"/>
        </dgm:presLayoutVars>
      </dgm:prSet>
      <dgm:spPr/>
    </dgm:pt>
    <dgm:pt modelId="{A00894EF-BA7A-2B47-982C-8E19FA69CADC}" type="pres">
      <dgm:prSet presAssocID="{0F642A5E-8BE2-4332-85F9-391DD117104A}" presName="parentText" presStyleLbl="node1" presStyleIdx="0" presStyleCnt="4">
        <dgm:presLayoutVars>
          <dgm:chMax val="0"/>
          <dgm:bulletEnabled val="1"/>
        </dgm:presLayoutVars>
      </dgm:prSet>
      <dgm:spPr/>
    </dgm:pt>
    <dgm:pt modelId="{13F4B1D2-044F-4E41-B426-8171B8523BB0}" type="pres">
      <dgm:prSet presAssocID="{C3BAD0BC-70CA-46D8-A9B8-A49546933592}" presName="spacer" presStyleCnt="0"/>
      <dgm:spPr/>
    </dgm:pt>
    <dgm:pt modelId="{BBF7C2D7-DBE9-984A-B408-E635C05C5EED}" type="pres">
      <dgm:prSet presAssocID="{A33166DC-D300-442D-9CCC-2C858C140D9D}" presName="parentText" presStyleLbl="node1" presStyleIdx="1" presStyleCnt="4">
        <dgm:presLayoutVars>
          <dgm:chMax val="0"/>
          <dgm:bulletEnabled val="1"/>
        </dgm:presLayoutVars>
      </dgm:prSet>
      <dgm:spPr/>
    </dgm:pt>
    <dgm:pt modelId="{04DF6624-5474-6444-AE6E-758EC83990F7}" type="pres">
      <dgm:prSet presAssocID="{6896A932-BFC8-4CA3-ABB6-65098911FC6F}" presName="spacer" presStyleCnt="0"/>
      <dgm:spPr/>
    </dgm:pt>
    <dgm:pt modelId="{85DA6ACB-C786-1844-B554-5A54429C4663}" type="pres">
      <dgm:prSet presAssocID="{726B28E5-DA3A-4541-8732-AE946BFCBF26}" presName="parentText" presStyleLbl="node1" presStyleIdx="2" presStyleCnt="4">
        <dgm:presLayoutVars>
          <dgm:chMax val="0"/>
          <dgm:bulletEnabled val="1"/>
        </dgm:presLayoutVars>
      </dgm:prSet>
      <dgm:spPr/>
    </dgm:pt>
    <dgm:pt modelId="{660C663A-3CCE-E14B-BD90-4AE0ECA0C254}" type="pres">
      <dgm:prSet presAssocID="{1A181ED1-4368-4D64-99A8-56B1402CF6A2}" presName="spacer" presStyleCnt="0"/>
      <dgm:spPr/>
    </dgm:pt>
    <dgm:pt modelId="{F17B351A-0E40-C64A-8587-5BD6FA2AB969}" type="pres">
      <dgm:prSet presAssocID="{FE07D015-3AB2-4862-B326-7F9A6BEF4B78}" presName="parentText" presStyleLbl="node1" presStyleIdx="3" presStyleCnt="4">
        <dgm:presLayoutVars>
          <dgm:chMax val="0"/>
          <dgm:bulletEnabled val="1"/>
        </dgm:presLayoutVars>
      </dgm:prSet>
      <dgm:spPr/>
    </dgm:pt>
  </dgm:ptLst>
  <dgm:cxnLst>
    <dgm:cxn modelId="{8BBD8911-3674-4F8C-A585-AFA2F1016DD1}" srcId="{57564C24-9B46-4011-977B-88A4382FF9B9}" destId="{A33166DC-D300-442D-9CCC-2C858C140D9D}" srcOrd="1" destOrd="0" parTransId="{FF1367A8-0474-4C46-ADF8-922170A9D84E}" sibTransId="{6896A932-BFC8-4CA3-ABB6-65098911FC6F}"/>
    <dgm:cxn modelId="{AD594730-3F74-9945-8178-4DD722C2CC80}" type="presOf" srcId="{A33166DC-D300-442D-9CCC-2C858C140D9D}" destId="{BBF7C2D7-DBE9-984A-B408-E635C05C5EED}" srcOrd="0" destOrd="0" presId="urn:microsoft.com/office/officeart/2005/8/layout/vList2"/>
    <dgm:cxn modelId="{8712E35B-39F2-C145-B58A-1EED6A1C425B}" type="presOf" srcId="{FE07D015-3AB2-4862-B326-7F9A6BEF4B78}" destId="{F17B351A-0E40-C64A-8587-5BD6FA2AB969}" srcOrd="0" destOrd="0" presId="urn:microsoft.com/office/officeart/2005/8/layout/vList2"/>
    <dgm:cxn modelId="{910E435C-48D4-4C67-A848-53CAA5ECA1A2}" srcId="{57564C24-9B46-4011-977B-88A4382FF9B9}" destId="{0F642A5E-8BE2-4332-85F9-391DD117104A}" srcOrd="0" destOrd="0" parTransId="{A680E71F-246D-4DF4-BD42-1C5555073B8A}" sibTransId="{C3BAD0BC-70CA-46D8-A9B8-A49546933592}"/>
    <dgm:cxn modelId="{B11B165E-621A-1B4B-BCBB-459AA81A1E29}" type="presOf" srcId="{726B28E5-DA3A-4541-8732-AE946BFCBF26}" destId="{85DA6ACB-C786-1844-B554-5A54429C4663}" srcOrd="0" destOrd="0" presId="urn:microsoft.com/office/officeart/2005/8/layout/vList2"/>
    <dgm:cxn modelId="{540E2361-11BA-AF41-968E-D2A604EDB21C}" type="presOf" srcId="{57564C24-9B46-4011-977B-88A4382FF9B9}" destId="{C81D6779-D52A-1B42-A492-617E3B1E315F}" srcOrd="0" destOrd="0" presId="urn:microsoft.com/office/officeart/2005/8/layout/vList2"/>
    <dgm:cxn modelId="{BE474173-42BC-0E4F-B382-0EA04CF8D817}" type="presOf" srcId="{0F642A5E-8BE2-4332-85F9-391DD117104A}" destId="{A00894EF-BA7A-2B47-982C-8E19FA69CADC}" srcOrd="0" destOrd="0" presId="urn:microsoft.com/office/officeart/2005/8/layout/vList2"/>
    <dgm:cxn modelId="{B20BD184-1E77-4ADD-A45E-262B651B94B8}" srcId="{57564C24-9B46-4011-977B-88A4382FF9B9}" destId="{726B28E5-DA3A-4541-8732-AE946BFCBF26}" srcOrd="2" destOrd="0" parTransId="{EE9BEA3D-69B4-4705-8D61-3EDCB6FB42DF}" sibTransId="{1A181ED1-4368-4D64-99A8-56B1402CF6A2}"/>
    <dgm:cxn modelId="{8F7DF0CB-BCCC-439E-BFF6-09CD869DF5DE}" srcId="{57564C24-9B46-4011-977B-88A4382FF9B9}" destId="{FE07D015-3AB2-4862-B326-7F9A6BEF4B78}" srcOrd="3" destOrd="0" parTransId="{7DE0CE0A-D991-4C5E-9998-978616FB4828}" sibTransId="{25E7B962-1C5C-472C-8254-70EECA98A740}"/>
    <dgm:cxn modelId="{702C3093-FB74-9B47-81D2-25E4701EA0D7}" type="presParOf" srcId="{C81D6779-D52A-1B42-A492-617E3B1E315F}" destId="{A00894EF-BA7A-2B47-982C-8E19FA69CADC}" srcOrd="0" destOrd="0" presId="urn:microsoft.com/office/officeart/2005/8/layout/vList2"/>
    <dgm:cxn modelId="{4B52DC9D-432F-5E4E-8243-9A64B38A5F41}" type="presParOf" srcId="{C81D6779-D52A-1B42-A492-617E3B1E315F}" destId="{13F4B1D2-044F-4E41-B426-8171B8523BB0}" srcOrd="1" destOrd="0" presId="urn:microsoft.com/office/officeart/2005/8/layout/vList2"/>
    <dgm:cxn modelId="{6BFE41D8-2320-3F49-B48D-F57201D91AFE}" type="presParOf" srcId="{C81D6779-D52A-1B42-A492-617E3B1E315F}" destId="{BBF7C2D7-DBE9-984A-B408-E635C05C5EED}" srcOrd="2" destOrd="0" presId="urn:microsoft.com/office/officeart/2005/8/layout/vList2"/>
    <dgm:cxn modelId="{49295D3C-37C7-5C4F-8665-683D6D134A18}" type="presParOf" srcId="{C81D6779-D52A-1B42-A492-617E3B1E315F}" destId="{04DF6624-5474-6444-AE6E-758EC83990F7}" srcOrd="3" destOrd="0" presId="urn:microsoft.com/office/officeart/2005/8/layout/vList2"/>
    <dgm:cxn modelId="{D0BAAEC0-3775-184F-9870-82A1360A7716}" type="presParOf" srcId="{C81D6779-D52A-1B42-A492-617E3B1E315F}" destId="{85DA6ACB-C786-1844-B554-5A54429C4663}" srcOrd="4" destOrd="0" presId="urn:microsoft.com/office/officeart/2005/8/layout/vList2"/>
    <dgm:cxn modelId="{8B9AD0C8-FCF6-6249-93AF-15D72ABBEE5E}" type="presParOf" srcId="{C81D6779-D52A-1B42-A492-617E3B1E315F}" destId="{660C663A-3CCE-E14B-BD90-4AE0ECA0C254}" srcOrd="5" destOrd="0" presId="urn:microsoft.com/office/officeart/2005/8/layout/vList2"/>
    <dgm:cxn modelId="{600976DE-E64C-4B4A-BA26-CC458C201585}" type="presParOf" srcId="{C81D6779-D52A-1B42-A492-617E3B1E315F}" destId="{F17B351A-0E40-C64A-8587-5BD6FA2AB96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894EF-BA7A-2B47-982C-8E19FA69CADC}">
      <dsp:nvSpPr>
        <dsp:cNvPr id="0" name=""/>
        <dsp:cNvSpPr/>
      </dsp:nvSpPr>
      <dsp:spPr>
        <a:xfrm>
          <a:off x="0" y="5777"/>
          <a:ext cx="8102191" cy="849420"/>
        </a:xfrm>
        <a:prstGeom prst="roundRect">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l-NL" sz="2200" kern="1200" dirty="0">
              <a:solidFill>
                <a:schemeClr val="tx1"/>
              </a:solidFill>
            </a:rPr>
            <a:t>Om te begrijpen wat fibrose is leg ik eerst de werking van de longen </a:t>
          </a:r>
          <a:r>
            <a:rPr lang="nl-NL" sz="2200" kern="1200" dirty="0" err="1">
              <a:solidFill>
                <a:schemeClr val="tx1"/>
              </a:solidFill>
            </a:rPr>
            <a:t>uit.</a:t>
          </a:r>
          <a:r>
            <a:rPr lang="nl-NL" sz="2200" kern="1200" dirty="0" err="1"/>
            <a:t>t</a:t>
          </a:r>
          <a:r>
            <a:rPr lang="nl-NL" sz="2200" kern="1200" dirty="0"/>
            <a:t>.</a:t>
          </a:r>
          <a:endParaRPr lang="en-US" sz="2200" kern="1200" dirty="0"/>
        </a:p>
      </dsp:txBody>
      <dsp:txXfrm>
        <a:off x="41465" y="47242"/>
        <a:ext cx="8019261" cy="766490"/>
      </dsp:txXfrm>
    </dsp:sp>
    <dsp:sp modelId="{BBF7C2D7-DBE9-984A-B408-E635C05C5EED}">
      <dsp:nvSpPr>
        <dsp:cNvPr id="0" name=""/>
        <dsp:cNvSpPr/>
      </dsp:nvSpPr>
      <dsp:spPr>
        <a:xfrm>
          <a:off x="0" y="918557"/>
          <a:ext cx="8102191" cy="849420"/>
        </a:xfrm>
        <a:prstGeom prst="roundRect">
          <a:avLst/>
        </a:prstGeom>
        <a:solidFill>
          <a:schemeClr val="bg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l-NL" sz="2200" kern="1200" dirty="0">
              <a:solidFill>
                <a:schemeClr val="tx1"/>
              </a:solidFill>
            </a:rPr>
            <a:t>We gaan eerst kijken hoe de longen werken</a:t>
          </a:r>
          <a:endParaRPr lang="en-US" sz="2200" kern="1200" dirty="0">
            <a:solidFill>
              <a:schemeClr val="tx1"/>
            </a:solidFill>
          </a:endParaRPr>
        </a:p>
      </dsp:txBody>
      <dsp:txXfrm>
        <a:off x="41465" y="960022"/>
        <a:ext cx="8019261" cy="766490"/>
      </dsp:txXfrm>
    </dsp:sp>
    <dsp:sp modelId="{85DA6ACB-C786-1844-B554-5A54429C4663}">
      <dsp:nvSpPr>
        <dsp:cNvPr id="0" name=""/>
        <dsp:cNvSpPr/>
      </dsp:nvSpPr>
      <dsp:spPr>
        <a:xfrm>
          <a:off x="0" y="1831337"/>
          <a:ext cx="8102191" cy="849420"/>
        </a:xfrm>
        <a:prstGeom prst="roundRect">
          <a:avLst/>
        </a:prstGeom>
        <a:solidFill>
          <a:schemeClr val="bg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l-NL" sz="2200" kern="1200" dirty="0">
              <a:solidFill>
                <a:schemeClr val="tx1"/>
              </a:solidFill>
            </a:rPr>
            <a:t>De invloed van de Longblaasjes </a:t>
          </a:r>
          <a:endParaRPr lang="en-US" sz="2200" kern="1200" dirty="0">
            <a:solidFill>
              <a:schemeClr val="tx1"/>
            </a:solidFill>
          </a:endParaRPr>
        </a:p>
      </dsp:txBody>
      <dsp:txXfrm>
        <a:off x="41465" y="1872802"/>
        <a:ext cx="8019261" cy="766490"/>
      </dsp:txXfrm>
    </dsp:sp>
    <dsp:sp modelId="{F17B351A-0E40-C64A-8587-5BD6FA2AB969}">
      <dsp:nvSpPr>
        <dsp:cNvPr id="0" name=""/>
        <dsp:cNvSpPr/>
      </dsp:nvSpPr>
      <dsp:spPr>
        <a:xfrm>
          <a:off x="0" y="2744118"/>
          <a:ext cx="8102191" cy="849420"/>
        </a:xfrm>
        <a:prstGeom prst="roundRect">
          <a:avLst/>
        </a:prstGeom>
        <a:solidFill>
          <a:schemeClr val="bg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l-NL" sz="2200" kern="1200" dirty="0">
              <a:solidFill>
                <a:schemeClr val="tx1"/>
              </a:solidFill>
            </a:rPr>
            <a:t>En de aansluiting op de Bloedvaten</a:t>
          </a:r>
          <a:endParaRPr lang="en-US" sz="2200" kern="1200" dirty="0">
            <a:solidFill>
              <a:schemeClr val="tx1"/>
            </a:solidFill>
          </a:endParaRPr>
        </a:p>
      </dsp:txBody>
      <dsp:txXfrm>
        <a:off x="41465" y="2785583"/>
        <a:ext cx="8019261" cy="7664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19A06-62FD-4547-8F23-F3F0AAB469C4}" type="datetimeFigureOut">
              <a:rPr lang="nl-NL" smtClean="0"/>
              <a:t>10-2-2022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51C7B-B5B3-3342-BF18-293406555D8F}" type="slidenum">
              <a:rPr lang="nl-NL" smtClean="0"/>
              <a:t>‹nr.›</a:t>
            </a:fld>
            <a:endParaRPr lang="nl-NL"/>
          </a:p>
        </p:txBody>
      </p:sp>
    </p:spTree>
    <p:extLst>
      <p:ext uri="{BB962C8B-B14F-4D97-AF65-F5344CB8AC3E}">
        <p14:creationId xmlns:p14="http://schemas.microsoft.com/office/powerpoint/2010/main" val="1764457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1</a:t>
            </a:fld>
            <a:endParaRPr lang="nl-NL"/>
          </a:p>
        </p:txBody>
      </p:sp>
    </p:spTree>
    <p:extLst>
      <p:ext uri="{BB962C8B-B14F-4D97-AF65-F5344CB8AC3E}">
        <p14:creationId xmlns:p14="http://schemas.microsoft.com/office/powerpoint/2010/main" val="284995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Om mijn informatie te vinden voor dit onderwerp heb ik contact gezocht met longfibrose patiëntenvereniging, mevr. Anne Jose Schimmel welke als coördinator mij in contact heeft gebracht met patiënten, maar ook met dr. Frouke van Beek die werkzaam is in het Antoniusziekenhuis in Nieuwegein als longarts.</a:t>
            </a:r>
          </a:p>
          <a:p>
            <a:r>
              <a:rPr lang="nl-NL" sz="1200" kern="1200" dirty="0">
                <a:solidFill>
                  <a:schemeClr val="tx1"/>
                </a:solidFill>
                <a:effectLst/>
                <a:latin typeface="+mn-lt"/>
                <a:ea typeface="+mn-ea"/>
                <a:cs typeface="+mn-cs"/>
              </a:rPr>
              <a:t>Verder ga ik ook navragen of het ziekenhuis nog boeken/sites heeft waar ik meer informatie voor mijn onderwerp kan vinden, natuurlijk kan ik niet binnen 1 week een afspraak maken met deze dokter, dus tot die tijd haal ik mijn informatie van internet.</a:t>
            </a:r>
          </a:p>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2</a:t>
            </a:fld>
            <a:endParaRPr lang="nl-NL"/>
          </a:p>
        </p:txBody>
      </p:sp>
    </p:spTree>
    <p:extLst>
      <p:ext uri="{BB962C8B-B14F-4D97-AF65-F5344CB8AC3E}">
        <p14:creationId xmlns:p14="http://schemas.microsoft.com/office/powerpoint/2010/main" val="2198504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Uitleg:</a:t>
            </a:r>
            <a:r>
              <a:rPr lang="nl-NL" sz="1200" kern="1200" dirty="0">
                <a:solidFill>
                  <a:schemeClr val="tx1"/>
                </a:solidFill>
                <a:effectLst/>
                <a:latin typeface="+mn-lt"/>
                <a:ea typeface="+mn-ea"/>
                <a:cs typeface="+mn-cs"/>
              </a:rPr>
              <a:t> we gaan even goed kijken hoe de long werkt, dit is namelijk erg belangrijk om te begrijpen wat longfibrose nou precies is.</a:t>
            </a:r>
          </a:p>
          <a:p>
            <a:r>
              <a:rPr lang="nl-NL" sz="1200" kern="1200" dirty="0">
                <a:solidFill>
                  <a:schemeClr val="tx1"/>
                </a:solidFill>
                <a:effectLst/>
                <a:latin typeface="+mn-lt"/>
                <a:ea typeface="+mn-ea"/>
                <a:cs typeface="+mn-cs"/>
              </a:rPr>
              <a:t>De longen zorgen ervoor dat zuurstof door de longen het bloed in komt en het koolstofdioxide er weer uit gaat. (neem het voorbeeld als plaatje)</a:t>
            </a:r>
          </a:p>
          <a:p>
            <a:r>
              <a:rPr lang="nl-NL" sz="1200" kern="1200" dirty="0">
                <a:solidFill>
                  <a:schemeClr val="tx1"/>
                </a:solidFill>
                <a:effectLst/>
                <a:latin typeface="+mn-lt"/>
                <a:ea typeface="+mn-ea"/>
                <a:cs typeface="+mn-cs"/>
              </a:rPr>
              <a:t>Bij longfibrose komt er op de longblaasjes een fibrosering. Dit betekent dat er een laag weefsel op de longen zit. Dit zorgt ervoor dat de lucht die je inademt moeilijker door het longblaasje </a:t>
            </a:r>
          </a:p>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3</a:t>
            </a:fld>
            <a:endParaRPr lang="nl-NL"/>
          </a:p>
        </p:txBody>
      </p:sp>
    </p:spTree>
    <p:extLst>
      <p:ext uri="{BB962C8B-B14F-4D97-AF65-F5344CB8AC3E}">
        <p14:creationId xmlns:p14="http://schemas.microsoft.com/office/powerpoint/2010/main" val="2596929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longen bestaan uit luchtwegen en longweefsel en het longweefsel is alle</a:t>
            </a:r>
            <a:r>
              <a:rPr lang="nl-NL" baseline="0" dirty="0"/>
              <a:t> longblaasjes (alveoli) samen. Longfibrose is een ziekte van het longweefsel (dus van de longblaasjes).</a:t>
            </a:r>
            <a:endParaRPr lang="nl-NL" dirty="0"/>
          </a:p>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4</a:t>
            </a:fld>
            <a:endParaRPr lang="nl-NL"/>
          </a:p>
        </p:txBody>
      </p:sp>
    </p:spTree>
    <p:extLst>
      <p:ext uri="{BB962C8B-B14F-4D97-AF65-F5344CB8AC3E}">
        <p14:creationId xmlns:p14="http://schemas.microsoft.com/office/powerpoint/2010/main" val="318916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5</a:t>
            </a:fld>
            <a:endParaRPr lang="nl-NL"/>
          </a:p>
        </p:txBody>
      </p:sp>
    </p:spTree>
    <p:extLst>
      <p:ext uri="{BB962C8B-B14F-4D97-AF65-F5344CB8AC3E}">
        <p14:creationId xmlns:p14="http://schemas.microsoft.com/office/powerpoint/2010/main" val="116871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6</a:t>
            </a:fld>
            <a:endParaRPr lang="nl-NL"/>
          </a:p>
        </p:txBody>
      </p:sp>
    </p:spTree>
    <p:extLst>
      <p:ext uri="{BB962C8B-B14F-4D97-AF65-F5344CB8AC3E}">
        <p14:creationId xmlns:p14="http://schemas.microsoft.com/office/powerpoint/2010/main" val="2079073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7</a:t>
            </a:fld>
            <a:endParaRPr lang="nl-NL"/>
          </a:p>
        </p:txBody>
      </p:sp>
    </p:spTree>
    <p:extLst>
      <p:ext uri="{BB962C8B-B14F-4D97-AF65-F5344CB8AC3E}">
        <p14:creationId xmlns:p14="http://schemas.microsoft.com/office/powerpoint/2010/main" val="899412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8</a:t>
            </a:fld>
            <a:endParaRPr lang="nl-NL"/>
          </a:p>
        </p:txBody>
      </p:sp>
    </p:spTree>
    <p:extLst>
      <p:ext uri="{BB962C8B-B14F-4D97-AF65-F5344CB8AC3E}">
        <p14:creationId xmlns:p14="http://schemas.microsoft.com/office/powerpoint/2010/main" val="2968911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De diagnose gaat meestal vooraf van diverse testen</a:t>
            </a:r>
          </a:p>
          <a:p>
            <a:r>
              <a:rPr lang="nl-NL" sz="1200" kern="1200" dirty="0">
                <a:solidFill>
                  <a:schemeClr val="tx1"/>
                </a:solidFill>
                <a:effectLst/>
                <a:latin typeface="+mn-lt"/>
                <a:ea typeface="+mn-ea"/>
                <a:cs typeface="+mn-cs"/>
              </a:rPr>
              <a:t>Als een patiënt binnen komt met klachten als kortademigheid worden er gelijk een aantal onderzoeken gedaan. </a:t>
            </a:r>
          </a:p>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9</a:t>
            </a:fld>
            <a:endParaRPr lang="nl-NL"/>
          </a:p>
        </p:txBody>
      </p:sp>
    </p:spTree>
    <p:extLst>
      <p:ext uri="{BB962C8B-B14F-4D97-AF65-F5344CB8AC3E}">
        <p14:creationId xmlns:p14="http://schemas.microsoft.com/office/powerpoint/2010/main" val="3444883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10</a:t>
            </a:fld>
            <a:endParaRPr lang="nl-NL"/>
          </a:p>
        </p:txBody>
      </p:sp>
    </p:spTree>
    <p:extLst>
      <p:ext uri="{BB962C8B-B14F-4D97-AF65-F5344CB8AC3E}">
        <p14:creationId xmlns:p14="http://schemas.microsoft.com/office/powerpoint/2010/main" val="106690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11</a:t>
            </a:fld>
            <a:endParaRPr lang="nl-NL"/>
          </a:p>
        </p:txBody>
      </p:sp>
    </p:spTree>
    <p:extLst>
      <p:ext uri="{BB962C8B-B14F-4D97-AF65-F5344CB8AC3E}">
        <p14:creationId xmlns:p14="http://schemas.microsoft.com/office/powerpoint/2010/main" val="3308150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12</a:t>
            </a:fld>
            <a:endParaRPr lang="nl-NL"/>
          </a:p>
        </p:txBody>
      </p:sp>
    </p:spTree>
    <p:extLst>
      <p:ext uri="{BB962C8B-B14F-4D97-AF65-F5344CB8AC3E}">
        <p14:creationId xmlns:p14="http://schemas.microsoft.com/office/powerpoint/2010/main" val="1660248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13</a:t>
            </a:fld>
            <a:endParaRPr lang="nl-NL"/>
          </a:p>
        </p:txBody>
      </p:sp>
    </p:spTree>
    <p:extLst>
      <p:ext uri="{BB962C8B-B14F-4D97-AF65-F5344CB8AC3E}">
        <p14:creationId xmlns:p14="http://schemas.microsoft.com/office/powerpoint/2010/main" val="4071466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1C51C7B-B5B3-3342-BF18-293406555D8F}" type="slidenum">
              <a:rPr lang="nl-NL" smtClean="0"/>
              <a:t>14</a:t>
            </a:fld>
            <a:endParaRPr lang="nl-NL"/>
          </a:p>
        </p:txBody>
      </p:sp>
    </p:spTree>
    <p:extLst>
      <p:ext uri="{BB962C8B-B14F-4D97-AF65-F5344CB8AC3E}">
        <p14:creationId xmlns:p14="http://schemas.microsoft.com/office/powerpoint/2010/main" val="404415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nl-NL"/>
              <a:t>Klik om stijl te bewerken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7" name="Date Placeholder 6"/>
          <p:cNvSpPr>
            <a:spLocks noGrp="1"/>
          </p:cNvSpPr>
          <p:nvPr>
            <p:ph type="dt" sz="half" idx="10"/>
          </p:nvPr>
        </p:nvSpPr>
        <p:spPr/>
        <p:txBody>
          <a:bodyPr/>
          <a:lstStyle/>
          <a:p>
            <a:fld id="{78ABE3C1-DBE1-495D-B57B-2849774B866A}" type="datetimeFigureOut">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90181912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
Tweede niveau
Derde niveau
Vierde niveau
Vijfde niveau</a:t>
            </a:r>
            <a:endParaRPr lang="en-US" dirty="0"/>
          </a:p>
        </p:txBody>
      </p:sp>
      <p:sp>
        <p:nvSpPr>
          <p:cNvPr id="7" name="Date Placeholder 6"/>
          <p:cNvSpPr>
            <a:spLocks noGrp="1"/>
          </p:cNvSpPr>
          <p:nvPr>
            <p:ph type="dt" sz="half" idx="10"/>
          </p:nvPr>
        </p:nvSpPr>
        <p:spPr/>
        <p:txBody>
          <a:bodyPr/>
          <a:lstStyle/>
          <a:p>
            <a:fld id="{12DE42F4-6EEF-4EF7-8ED4-2208F0F89A08}" type="datetimeFigureOut">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545656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nl-NL"/>
              <a:t>Klik om stijl te bewerken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
Tweede niveau
Derde niveau
Vierde niveau
Vijfde niveau</a:t>
            </a:r>
            <a:endParaRPr lang="en-US" dirty="0"/>
          </a:p>
        </p:txBody>
      </p:sp>
      <p:sp>
        <p:nvSpPr>
          <p:cNvPr id="7" name="Date Placeholder 6"/>
          <p:cNvSpPr>
            <a:spLocks noGrp="1"/>
          </p:cNvSpPr>
          <p:nvPr>
            <p:ph type="dt" sz="half" idx="10"/>
          </p:nvPr>
        </p:nvSpPr>
        <p:spPr/>
        <p:txBody>
          <a:bodyPr/>
          <a:lstStyle/>
          <a:p>
            <a:fld id="{30578ACC-22D6-47C1-A373-4FD133E34F3C}" type="datetimeFigureOut">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3282424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nl-NL"/>
              <a:t>Tekststijl van het model bewerken
Tweede niveau
Derde niveau
Vierde niveau
Vijfde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nl-NL"/>
              <a:t>Tekststijl van het model bewerken
Tweede niveau
Derde niveau
Vierde niveau
Vijfde niveau</a:t>
            </a:r>
            <a:endParaRPr lang="en-US" dirty="0"/>
          </a:p>
        </p:txBody>
      </p:sp>
      <p:sp>
        <p:nvSpPr>
          <p:cNvPr id="8" name="Date Placeholder 7"/>
          <p:cNvSpPr>
            <a:spLocks noGrp="1"/>
          </p:cNvSpPr>
          <p:nvPr>
            <p:ph type="dt" sz="half" idx="10"/>
          </p:nvPr>
        </p:nvSpPr>
        <p:spPr/>
        <p:txBody>
          <a:bodyPr/>
          <a:lstStyle/>
          <a:p>
            <a:fld id="{4E5A6C69-6797-4E8A-BF37-F2C3751466E9}" type="datetimeFigureOut">
              <a:rPr lang="en-US" smtClean="0"/>
              <a:t>2/10/2022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98301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
Tweede niveau
Derde niveau
Vierde niveau
Vijfde niveau</a:t>
            </a:r>
            <a:endParaRPr lang="en-US" dirty="0"/>
          </a:p>
        </p:txBody>
      </p:sp>
      <p:sp>
        <p:nvSpPr>
          <p:cNvPr id="4" name="Content Placeholder 3"/>
          <p:cNvSpPr>
            <a:spLocks noGrp="1"/>
          </p:cNvSpPr>
          <p:nvPr>
            <p:ph sz="half" idx="2"/>
          </p:nvPr>
        </p:nvSpPr>
        <p:spPr>
          <a:xfrm>
            <a:off x="1583436" y="3143250"/>
            <a:ext cx="4270248" cy="2596776"/>
          </a:xfrm>
        </p:spPr>
        <p:txBody>
          <a:bodyPr/>
          <a:lstStyle/>
          <a:p>
            <a:pPr lvl="0"/>
            <a:r>
              <a:rPr lang="nl-NL"/>
              <a:t>Tekststijl van het model bewerken
Tweede niveau
Derde niveau
Vierde niveau
Vijfde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nl-NL"/>
              <a:t>Tekststijl van het model bewerken
Tweede niveau
Derde niveau
Vierde niveau
Vijfde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
Tweede niveau
Derde niveau
Vierde niveau
Vijfde niveau</a:t>
            </a:r>
            <a:endParaRPr lang="en-US" dirty="0"/>
          </a:p>
        </p:txBody>
      </p:sp>
      <p:sp>
        <p:nvSpPr>
          <p:cNvPr id="7" name="Date Placeholder 6"/>
          <p:cNvSpPr>
            <a:spLocks noGrp="1"/>
          </p:cNvSpPr>
          <p:nvPr>
            <p:ph type="dt" sz="half" idx="10"/>
          </p:nvPr>
        </p:nvSpPr>
        <p:spPr/>
        <p:txBody>
          <a:bodyPr/>
          <a:lstStyle/>
          <a:p>
            <a:fld id="{9D6E9DEC-419B-4CC5-A080-3B06BD5A8291}" type="datetimeFigureOut">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‹nr.›</a:t>
            </a:fld>
            <a:endParaRPr lang="en-US" dirty="0"/>
          </a:p>
        </p:txBody>
      </p:sp>
      <p:sp>
        <p:nvSpPr>
          <p:cNvPr id="10" name="Title 9"/>
          <p:cNvSpPr>
            <a:spLocks noGrp="1"/>
          </p:cNvSpPr>
          <p:nvPr>
            <p:ph type="title"/>
          </p:nvPr>
        </p:nvSpPr>
        <p:spPr/>
        <p:txBody>
          <a:bodyPr/>
          <a:lstStyle/>
          <a:p>
            <a:r>
              <a:rPr lang="nl-NL"/>
              <a:t>Klik om stijl te bewerken</a:t>
            </a:r>
            <a:endParaRPr lang="en-US" dirty="0"/>
          </a:p>
        </p:txBody>
      </p:sp>
    </p:spTree>
    <p:extLst>
      <p:ext uri="{BB962C8B-B14F-4D97-AF65-F5344CB8AC3E}">
        <p14:creationId xmlns:p14="http://schemas.microsoft.com/office/powerpoint/2010/main" val="35695345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2/10/2022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199745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2/10/2022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28283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nl-NL"/>
              <a:t>Klik om stijl te bewerken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nl-NL"/>
              <a:t>Tekststijl van het model bewerken
Tweede niveau
Derde niveau
Vierde niveau
Vijfde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
Tweede niveau
Derde niveau
Vierde niveau
Vijfde niveau</a:t>
            </a:r>
            <a:endParaRPr lang="en-US" dirty="0"/>
          </a:p>
        </p:txBody>
      </p:sp>
      <p:sp>
        <p:nvSpPr>
          <p:cNvPr id="9" name="Date Placeholder 8"/>
          <p:cNvSpPr>
            <a:spLocks noGrp="1"/>
          </p:cNvSpPr>
          <p:nvPr>
            <p:ph type="dt" sz="half" idx="10"/>
          </p:nvPr>
        </p:nvSpPr>
        <p:spPr/>
        <p:txBody>
          <a:bodyPr/>
          <a:lstStyle/>
          <a:p>
            <a:fld id="{E331444B-B92B-4E27-8C94-BB93EAF5CB18}" type="datetimeFigureOut">
              <a:rPr lang="en-US" smtClean="0"/>
              <a:t>2/10/2022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695333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
Tweede niveau
Derde niveau
Vierde niveau
Vijfde niveau</a:t>
            </a:r>
            <a:endParaRPr lang="en-US" dirty="0"/>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63EFA5E-FA76-400D-B3DC-F0BA90E6D107}" type="datetimeFigureOut">
              <a:rPr lang="en-US" smtClean="0"/>
              <a:t>2/10/2022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23783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746285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2514539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D6E9DEC-419B-4CC5-A080-3B06BD5A8291}" type="datetimeFigureOut">
              <a:rPr lang="en-US" smtClean="0"/>
              <a:t>2/10/2022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325180561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image" Target="../media/image8.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2000">
              <a:schemeClr val="accent2">
                <a:lumMod val="40000"/>
                <a:lumOff val="60000"/>
              </a:schemeClr>
            </a:gs>
            <a:gs pos="50000">
              <a:schemeClr val="accent2">
                <a:lumMod val="60000"/>
                <a:lumOff val="40000"/>
              </a:schemeClr>
            </a:gs>
            <a:gs pos="100000">
              <a:schemeClr val="accent2"/>
            </a:gs>
          </a:gsLst>
          <a:lin ang="252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24E20-67A0-5642-B5DD-5912FE2871E5}"/>
              </a:ext>
            </a:extLst>
          </p:cNvPr>
          <p:cNvSpPr>
            <a:spLocks noGrp="1"/>
          </p:cNvSpPr>
          <p:nvPr>
            <p:ph type="ctrTitle"/>
          </p:nvPr>
        </p:nvSpPr>
        <p:spPr>
          <a:xfrm>
            <a:off x="2774165" y="374823"/>
            <a:ext cx="6752110" cy="1373070"/>
          </a:xfrm>
        </p:spPr>
        <p:txBody>
          <a:bodyPr anchor="ctr">
            <a:normAutofit/>
          </a:bodyPr>
          <a:lstStyle/>
          <a:p>
            <a:r>
              <a:rPr lang="nl-NL" dirty="0"/>
              <a:t>PWS - LONGFIBROSE</a:t>
            </a:r>
          </a:p>
        </p:txBody>
      </p:sp>
      <p:sp>
        <p:nvSpPr>
          <p:cNvPr id="3" name="Ondertitel 2">
            <a:extLst>
              <a:ext uri="{FF2B5EF4-FFF2-40B4-BE49-F238E27FC236}">
                <a16:creationId xmlns:a16="http://schemas.microsoft.com/office/drawing/2014/main" id="{2F76FD24-6AE1-EE47-9BCC-FC27CF0C04C0}"/>
              </a:ext>
            </a:extLst>
          </p:cNvPr>
          <p:cNvSpPr>
            <a:spLocks noGrp="1"/>
          </p:cNvSpPr>
          <p:nvPr>
            <p:ph type="subTitle" idx="1"/>
          </p:nvPr>
        </p:nvSpPr>
        <p:spPr>
          <a:xfrm>
            <a:off x="2774165" y="5870217"/>
            <a:ext cx="6752109" cy="1117687"/>
          </a:xfrm>
        </p:spPr>
        <p:txBody>
          <a:bodyPr>
            <a:normAutofit lnSpcReduction="10000"/>
          </a:bodyPr>
          <a:lstStyle/>
          <a:p>
            <a:r>
              <a:rPr lang="nl-NL" sz="1700" dirty="0"/>
              <a:t>Joyce van Kooten</a:t>
            </a:r>
          </a:p>
          <a:p>
            <a:r>
              <a:rPr lang="nl-NL" sz="1700" dirty="0"/>
              <a:t>M4a – NUOVO-Zeist</a:t>
            </a:r>
          </a:p>
          <a:p>
            <a:r>
              <a:rPr lang="nl-NL" sz="1700" dirty="0"/>
              <a:t>2022</a:t>
            </a:r>
          </a:p>
        </p:txBody>
      </p:sp>
      <p:pic>
        <p:nvPicPr>
          <p:cNvPr id="4" name="Picture 1081842024" descr="Begeleiding fysiotherapie bij COPD - Fysiotherapie Molenhoek">
            <a:extLst>
              <a:ext uri="{FF2B5EF4-FFF2-40B4-BE49-F238E27FC236}">
                <a16:creationId xmlns:a16="http://schemas.microsoft.com/office/drawing/2014/main" id="{0012BAB8-B78A-A840-B297-BEA2CDF00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9592" y="2218777"/>
            <a:ext cx="5177813" cy="3445599"/>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577173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1534A1-41D0-E445-9B6F-313E224617B8}"/>
              </a:ext>
            </a:extLst>
          </p:cNvPr>
          <p:cNvSpPr>
            <a:spLocks noGrp="1"/>
          </p:cNvSpPr>
          <p:nvPr>
            <p:ph type="title"/>
          </p:nvPr>
        </p:nvSpPr>
        <p:spPr>
          <a:xfrm>
            <a:off x="2257640" y="450574"/>
            <a:ext cx="7729728" cy="1523999"/>
          </a:xfrm>
        </p:spPr>
        <p:txBody>
          <a:bodyPr>
            <a:noAutofit/>
          </a:bodyPr>
          <a:lstStyle/>
          <a:p>
            <a:br>
              <a:rPr lang="nl-NL" dirty="0"/>
            </a:br>
            <a:r>
              <a:rPr lang="nl-NL" dirty="0"/>
              <a:t>Elevator Pitch &amp; PWS </a:t>
            </a:r>
            <a:br>
              <a:rPr lang="nl-NL" sz="2800" dirty="0"/>
            </a:br>
            <a:r>
              <a:rPr lang="nl-NL" sz="2800" dirty="0"/>
              <a:t>Hoofd/Deelvragen;</a:t>
            </a:r>
            <a:br>
              <a:rPr lang="nl-NL" sz="2800" dirty="0"/>
            </a:br>
            <a:r>
              <a:rPr lang="nl-NL" sz="2400" dirty="0"/>
              <a:t>Wat zijn de gevolgen van longfibrose op het menselijk lichaam</a:t>
            </a:r>
            <a:br>
              <a:rPr lang="nl-NL" sz="2800" dirty="0"/>
            </a:br>
            <a:endParaRPr lang="nl-NL" sz="2800" dirty="0"/>
          </a:p>
        </p:txBody>
      </p:sp>
      <p:sp>
        <p:nvSpPr>
          <p:cNvPr id="3" name="Tijdelijke aanduiding voor inhoud 2">
            <a:extLst>
              <a:ext uri="{FF2B5EF4-FFF2-40B4-BE49-F238E27FC236}">
                <a16:creationId xmlns:a16="http://schemas.microsoft.com/office/drawing/2014/main" id="{451E7AC5-6DE8-B34E-85E0-2BB729BF5AC7}"/>
              </a:ext>
            </a:extLst>
          </p:cNvPr>
          <p:cNvSpPr>
            <a:spLocks noGrp="1"/>
          </p:cNvSpPr>
          <p:nvPr>
            <p:ph idx="1"/>
          </p:nvPr>
        </p:nvSpPr>
        <p:spPr>
          <a:xfrm>
            <a:off x="5487251" y="2609336"/>
            <a:ext cx="6205928" cy="3886829"/>
          </a:xfrm>
        </p:spPr>
        <p:txBody>
          <a:bodyPr>
            <a:normAutofit/>
          </a:bodyPr>
          <a:lstStyle/>
          <a:p>
            <a:endParaRPr lang="nl-NL" dirty="0"/>
          </a:p>
          <a:p>
            <a:r>
              <a:rPr lang="nl-NL" dirty="0"/>
              <a:t>Wat is Longfibrose</a:t>
            </a:r>
          </a:p>
          <a:p>
            <a:r>
              <a:rPr lang="nl-NL" dirty="0"/>
              <a:t>Wat is de Oorzaak</a:t>
            </a:r>
          </a:p>
          <a:p>
            <a:r>
              <a:rPr lang="nl-NL" dirty="0"/>
              <a:t>Hoe een Diagnose stellen</a:t>
            </a:r>
          </a:p>
          <a:p>
            <a:r>
              <a:rPr lang="nl-NL" dirty="0"/>
              <a:t>Behandel methodes van Longfibrose</a:t>
            </a:r>
          </a:p>
          <a:p>
            <a:r>
              <a:rPr lang="nl-NL" dirty="0"/>
              <a:t>Het leven met Longfibrose</a:t>
            </a:r>
          </a:p>
          <a:p>
            <a:r>
              <a:rPr lang="nl-NL" dirty="0"/>
              <a:t>Hoe voorkom je longfibrose</a:t>
            </a:r>
          </a:p>
        </p:txBody>
      </p:sp>
      <p:pic>
        <p:nvPicPr>
          <p:cNvPr id="5" name="Afbeelding 4">
            <a:extLst>
              <a:ext uri="{FF2B5EF4-FFF2-40B4-BE49-F238E27FC236}">
                <a16:creationId xmlns:a16="http://schemas.microsoft.com/office/drawing/2014/main" id="{0CA71762-B45F-834F-8FAD-CFD401963386}"/>
              </a:ext>
            </a:extLst>
          </p:cNvPr>
          <p:cNvPicPr>
            <a:picLocks noChangeAspect="1"/>
          </p:cNvPicPr>
          <p:nvPr/>
        </p:nvPicPr>
        <p:blipFill>
          <a:blip r:embed="rId3"/>
          <a:stretch>
            <a:fillRect/>
          </a:stretch>
        </p:blipFill>
        <p:spPr>
          <a:xfrm>
            <a:off x="892355" y="2446178"/>
            <a:ext cx="3918183" cy="4049987"/>
          </a:xfrm>
          <a:prstGeom prst="rect">
            <a:avLst/>
          </a:prstGeom>
        </p:spPr>
      </p:pic>
    </p:spTree>
    <p:extLst>
      <p:ext uri="{BB962C8B-B14F-4D97-AF65-F5344CB8AC3E}">
        <p14:creationId xmlns:p14="http://schemas.microsoft.com/office/powerpoint/2010/main" val="72946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lstStyle/>
          <a:p>
            <a:r>
              <a:rPr lang="nl-NL" dirty="0"/>
              <a:t>Wat is Longfibrose</a:t>
            </a:r>
          </a:p>
        </p:txBody>
      </p:sp>
      <p:graphicFrame>
        <p:nvGraphicFramePr>
          <p:cNvPr id="1028" name="Tijdelijke aanduiding voor inhoud 2">
            <a:extLst>
              <a:ext uri="{FF2B5EF4-FFF2-40B4-BE49-F238E27FC236}">
                <a16:creationId xmlns:a16="http://schemas.microsoft.com/office/drawing/2014/main" id="{2F704F41-3A60-4F31-BAF2-1C7EB1F6D199}"/>
              </a:ext>
            </a:extLst>
          </p:cNvPr>
          <p:cNvGraphicFramePr>
            <a:graphicFrameLocks noGrp="1"/>
          </p:cNvGraphicFramePr>
          <p:nvPr>
            <p:ph idx="1"/>
            <p:extLst>
              <p:ext uri="{D42A27DB-BD31-4B8C-83A1-F6EECF244321}">
                <p14:modId xmlns:p14="http://schemas.microsoft.com/office/powerpoint/2010/main" val="2139782906"/>
              </p:ext>
            </p:extLst>
          </p:nvPr>
        </p:nvGraphicFramePr>
        <p:xfrm>
          <a:off x="680321" y="2336873"/>
          <a:ext cx="8102191" cy="3599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Informatieboekje over longfibrose: &amp;#39;Leven met longfibrose&amp;#39; - ildcare">
            <a:extLst>
              <a:ext uri="{FF2B5EF4-FFF2-40B4-BE49-F238E27FC236}">
                <a16:creationId xmlns:a16="http://schemas.microsoft.com/office/drawing/2014/main" id="{9F5DBD17-6268-584E-BE21-074A9C7D9D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82512" y="2028824"/>
            <a:ext cx="3409487" cy="482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124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accent2">
                <a:lumMod val="60000"/>
                <a:lumOff val="40000"/>
              </a:schemeClr>
            </a:gs>
            <a:gs pos="100000">
              <a:schemeClr val="accent2"/>
            </a:gs>
          </a:gsLst>
          <a:lin ang="252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a:xfrm>
            <a:off x="680321" y="753228"/>
            <a:ext cx="5041629" cy="1080938"/>
          </a:xfrm>
        </p:spPr>
        <p:txBody>
          <a:bodyPr>
            <a:normAutofit/>
          </a:bodyPr>
          <a:lstStyle/>
          <a:p>
            <a:r>
              <a:rPr lang="nl-NL" dirty="0"/>
              <a:t>Waar zit Longfibrose</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2" y="2336873"/>
            <a:ext cx="5041628" cy="3599316"/>
          </a:xfrm>
        </p:spPr>
        <p:txBody>
          <a:bodyPr>
            <a:normAutofit/>
          </a:bodyPr>
          <a:lstStyle/>
          <a:p>
            <a:r>
              <a:rPr lang="nl-NL" sz="2000" dirty="0"/>
              <a:t>De longen bestaan uit luchtwegen en longweefsel. het longweefsel zijn alle longblaasjes (alveoli) samen. Longfibrose is een ziekte aan het longweefsel (dus aan de longblaasjes).</a:t>
            </a:r>
          </a:p>
        </p:txBody>
      </p:sp>
      <p:pic>
        <p:nvPicPr>
          <p:cNvPr id="7" name="Picture 5" descr="lungs">
            <a:extLst>
              <a:ext uri="{FF2B5EF4-FFF2-40B4-BE49-F238E27FC236}">
                <a16:creationId xmlns:a16="http://schemas.microsoft.com/office/drawing/2014/main" id="{03DE00C3-1C87-5F46-9BEE-CA43CEB924C7}"/>
              </a:ext>
            </a:extLst>
          </p:cNvPr>
          <p:cNvPicPr>
            <a:picLocks noChangeAspect="1" noChangeArrowheads="1"/>
          </p:cNvPicPr>
          <p:nvPr/>
        </p:nvPicPr>
        <p:blipFill rotWithShape="1">
          <a:blip r:embed="rId3" cstate="print"/>
          <a:srcRect l="5632" r="6393"/>
          <a:stretch/>
        </p:blipFill>
        <p:spPr bwMode="auto">
          <a:xfrm>
            <a:off x="6096000" y="10"/>
            <a:ext cx="6092823" cy="6856310"/>
          </a:xfrm>
          <a:prstGeom prst="rect">
            <a:avLst/>
          </a:prstGeom>
          <a:noFill/>
          <a:ln>
            <a:noFill/>
          </a:ln>
          <a:effectLst/>
        </p:spPr>
      </p:pic>
    </p:spTree>
    <p:extLst>
      <p:ext uri="{BB962C8B-B14F-4D97-AF65-F5344CB8AC3E}">
        <p14:creationId xmlns:p14="http://schemas.microsoft.com/office/powerpoint/2010/main" val="265174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50000">
              <a:schemeClr val="bg2">
                <a:shade val="100000"/>
                <a:hueMod val="100000"/>
                <a:satMod val="110000"/>
                <a:lumMod val="130000"/>
              </a:schemeClr>
            </a:gs>
            <a:gs pos="100000">
              <a:schemeClr val="bg1"/>
            </a:gs>
          </a:gsLst>
          <a:lin ang="2520000" scaled="0"/>
        </a:gradFill>
        <a:effectLst/>
      </p:bgPr>
    </p:bg>
    <p:spTree>
      <p:nvGrpSpPr>
        <p:cNvPr id="1" name=""/>
        <p:cNvGrpSpPr/>
        <p:nvPr/>
      </p:nvGrpSpPr>
      <p:grpSpPr>
        <a:xfrm>
          <a:off x="0" y="0"/>
          <a:ext cx="0" cy="0"/>
          <a:chOff x="0" y="0"/>
          <a:chExt cx="0" cy="0"/>
        </a:xfrm>
      </p:grpSpPr>
      <p:pic>
        <p:nvPicPr>
          <p:cNvPr id="5" name="Picture 10" descr="Figure33">
            <a:extLst>
              <a:ext uri="{FF2B5EF4-FFF2-40B4-BE49-F238E27FC236}">
                <a16:creationId xmlns:a16="http://schemas.microsoft.com/office/drawing/2014/main" id="{D2923B7D-E494-4C42-9F98-7C6A7C3CFC06}"/>
              </a:ext>
            </a:extLst>
          </p:cNvPr>
          <p:cNvPicPr>
            <a:picLocks noChangeAspect="1" noChangeArrowheads="1"/>
          </p:cNvPicPr>
          <p:nvPr/>
        </p:nvPicPr>
        <p:blipFill rotWithShape="1">
          <a:blip r:embed="rId3" cstate="print"/>
          <a:srcRect t="7828" b="708"/>
          <a:stretch/>
        </p:blipFill>
        <p:spPr bwMode="auto">
          <a:xfrm>
            <a:off x="4636008" y="10"/>
            <a:ext cx="7552815" cy="6856310"/>
          </a:xfrm>
          <a:prstGeom prst="rect">
            <a:avLst/>
          </a:prstGeom>
          <a:noFill/>
          <a:ln>
            <a:noFill/>
          </a:ln>
          <a:effectLst/>
        </p:spPr>
      </p:pic>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a:xfrm>
            <a:off x="680322" y="753228"/>
            <a:ext cx="3679028" cy="1080938"/>
          </a:xfrm>
        </p:spPr>
        <p:txBody>
          <a:bodyPr>
            <a:normAutofit fontScale="90000"/>
          </a:bodyPr>
          <a:lstStyle/>
          <a:p>
            <a:r>
              <a:rPr lang="nl-NL" sz="3200"/>
              <a:t>De invloed van Longfibrose</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2" y="2336873"/>
            <a:ext cx="3581635" cy="3599316"/>
          </a:xfrm>
        </p:spPr>
        <p:txBody>
          <a:bodyPr>
            <a:normAutofit/>
          </a:bodyPr>
          <a:lstStyle/>
          <a:p>
            <a:r>
              <a:rPr lang="nl-NL" sz="1600"/>
              <a:t>Hier een plaatje van de longblaasjes met alle bloedvaten eromheen zodat vanuit de longblaasjes het zuurstof in alle bloedvaten opgenomen kan worden.</a:t>
            </a:r>
          </a:p>
        </p:txBody>
      </p:sp>
    </p:spTree>
    <p:extLst>
      <p:ext uri="{BB962C8B-B14F-4D97-AF65-F5344CB8AC3E}">
        <p14:creationId xmlns:p14="http://schemas.microsoft.com/office/powerpoint/2010/main" val="1255181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lstStyle/>
          <a:p>
            <a:r>
              <a:rPr lang="nl-NL" dirty="0"/>
              <a:t>Wat is Longfibrose?</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1" y="2336873"/>
            <a:ext cx="6030195" cy="3599316"/>
          </a:xfrm>
        </p:spPr>
        <p:txBody>
          <a:bodyPr/>
          <a:lstStyle/>
          <a:p>
            <a:r>
              <a:rPr lang="nl-NL" altLang="nl-NL" dirty="0">
                <a:solidFill>
                  <a:schemeClr val="bg1"/>
                </a:solidFill>
              </a:rPr>
              <a:t>Fibrose = bindweefsel, littekenweefsel</a:t>
            </a:r>
          </a:p>
          <a:p>
            <a:endParaRPr lang="nl-NL" altLang="nl-NL" dirty="0">
              <a:solidFill>
                <a:schemeClr val="bg1"/>
              </a:solidFill>
            </a:endParaRPr>
          </a:p>
          <a:p>
            <a:r>
              <a:rPr lang="nl-NL" altLang="nl-NL" dirty="0">
                <a:solidFill>
                  <a:schemeClr val="bg1"/>
                </a:solidFill>
              </a:rPr>
              <a:t>Bindweefsel is ook nuttig:</a:t>
            </a:r>
          </a:p>
          <a:p>
            <a:pPr lvl="1"/>
            <a:r>
              <a:rPr lang="nl-NL" altLang="nl-NL" dirty="0">
                <a:solidFill>
                  <a:schemeClr val="bg1"/>
                </a:solidFill>
              </a:rPr>
              <a:t>Heling van wonden</a:t>
            </a:r>
          </a:p>
          <a:p>
            <a:pPr lvl="1"/>
            <a:r>
              <a:rPr lang="nl-NL" altLang="nl-NL" dirty="0" err="1">
                <a:solidFill>
                  <a:schemeClr val="bg1"/>
                </a:solidFill>
              </a:rPr>
              <a:t>Afkapselen</a:t>
            </a:r>
            <a:r>
              <a:rPr lang="nl-NL" altLang="nl-NL" dirty="0">
                <a:solidFill>
                  <a:schemeClr val="bg1"/>
                </a:solidFill>
              </a:rPr>
              <a:t> van infecties</a:t>
            </a:r>
          </a:p>
        </p:txBody>
      </p:sp>
      <p:pic>
        <p:nvPicPr>
          <p:cNvPr id="6" name="Picture 9">
            <a:extLst>
              <a:ext uri="{FF2B5EF4-FFF2-40B4-BE49-F238E27FC236}">
                <a16:creationId xmlns:a16="http://schemas.microsoft.com/office/drawing/2014/main" id="{5B71ED1D-329B-A046-8BBF-4F162C772102}"/>
              </a:ext>
            </a:extLst>
          </p:cNvPr>
          <p:cNvPicPr>
            <a:picLocks noChangeAspect="1" noChangeArrowheads="1"/>
          </p:cNvPicPr>
          <p:nvPr/>
        </p:nvPicPr>
        <p:blipFill>
          <a:blip r:embed="rId3" cstate="print"/>
          <a:srcRect/>
          <a:stretch>
            <a:fillRect/>
          </a:stretch>
        </p:blipFill>
        <p:spPr bwMode="auto">
          <a:xfrm>
            <a:off x="5705292" y="3575570"/>
            <a:ext cx="2195696" cy="3155431"/>
          </a:xfrm>
          <a:prstGeom prst="rect">
            <a:avLst/>
          </a:prstGeom>
          <a:noFill/>
          <a:ln w="9525">
            <a:noFill/>
            <a:miter lim="800000"/>
            <a:headEnd/>
            <a:tailEnd/>
          </a:ln>
          <a:effectLst/>
        </p:spPr>
      </p:pic>
      <p:pic>
        <p:nvPicPr>
          <p:cNvPr id="7" name="Picture 10">
            <a:extLst>
              <a:ext uri="{FF2B5EF4-FFF2-40B4-BE49-F238E27FC236}">
                <a16:creationId xmlns:a16="http://schemas.microsoft.com/office/drawing/2014/main" id="{BA7F84C2-7FC3-F14B-8FA3-BEE6779D6ACB}"/>
              </a:ext>
            </a:extLst>
          </p:cNvPr>
          <p:cNvPicPr>
            <a:picLocks noChangeAspect="1" noChangeArrowheads="1"/>
          </p:cNvPicPr>
          <p:nvPr/>
        </p:nvPicPr>
        <p:blipFill>
          <a:blip r:embed="rId4" cstate="print"/>
          <a:srcRect/>
          <a:stretch>
            <a:fillRect/>
          </a:stretch>
        </p:blipFill>
        <p:spPr bwMode="auto">
          <a:xfrm>
            <a:off x="8918670" y="3575570"/>
            <a:ext cx="2634230" cy="3229024"/>
          </a:xfrm>
          <a:prstGeom prst="rect">
            <a:avLst/>
          </a:prstGeom>
          <a:noFill/>
          <a:ln w="9525">
            <a:noFill/>
            <a:miter lim="800000"/>
            <a:headEnd/>
            <a:tailEnd/>
          </a:ln>
          <a:effectLst/>
        </p:spPr>
      </p:pic>
      <p:sp>
        <p:nvSpPr>
          <p:cNvPr id="4" name="Tekstvak 3">
            <a:extLst>
              <a:ext uri="{FF2B5EF4-FFF2-40B4-BE49-F238E27FC236}">
                <a16:creationId xmlns:a16="http://schemas.microsoft.com/office/drawing/2014/main" id="{57BB4568-1327-1048-9D00-F632E5D435EC}"/>
              </a:ext>
            </a:extLst>
          </p:cNvPr>
          <p:cNvSpPr txBox="1"/>
          <p:nvPr/>
        </p:nvSpPr>
        <p:spPr>
          <a:xfrm>
            <a:off x="5843938" y="3162925"/>
            <a:ext cx="2074603" cy="369332"/>
          </a:xfrm>
          <a:prstGeom prst="rect">
            <a:avLst/>
          </a:prstGeom>
          <a:noFill/>
        </p:spPr>
        <p:txBody>
          <a:bodyPr wrap="square" rtlCol="0">
            <a:spAutoFit/>
          </a:bodyPr>
          <a:lstStyle/>
          <a:p>
            <a:r>
              <a:rPr lang="nl-NL" dirty="0">
                <a:solidFill>
                  <a:schemeClr val="bg1"/>
                </a:solidFill>
              </a:rPr>
              <a:t>Gezonde long</a:t>
            </a:r>
          </a:p>
        </p:txBody>
      </p:sp>
      <p:sp>
        <p:nvSpPr>
          <p:cNvPr id="8" name="Tekstvak 7">
            <a:extLst>
              <a:ext uri="{FF2B5EF4-FFF2-40B4-BE49-F238E27FC236}">
                <a16:creationId xmlns:a16="http://schemas.microsoft.com/office/drawing/2014/main" id="{FC78FAF8-6697-B342-AE85-D45120A26008}"/>
              </a:ext>
            </a:extLst>
          </p:cNvPr>
          <p:cNvSpPr txBox="1"/>
          <p:nvPr/>
        </p:nvSpPr>
        <p:spPr>
          <a:xfrm>
            <a:off x="8559384" y="3206238"/>
            <a:ext cx="3352803" cy="369332"/>
          </a:xfrm>
          <a:prstGeom prst="rect">
            <a:avLst/>
          </a:prstGeom>
          <a:noFill/>
        </p:spPr>
        <p:txBody>
          <a:bodyPr wrap="square" rtlCol="0">
            <a:spAutoFit/>
          </a:bodyPr>
          <a:lstStyle/>
          <a:p>
            <a:r>
              <a:rPr lang="nl-NL" dirty="0">
                <a:solidFill>
                  <a:schemeClr val="bg1"/>
                </a:solidFill>
              </a:rPr>
              <a:t>Eind stadium met fibrose long</a:t>
            </a:r>
          </a:p>
        </p:txBody>
      </p:sp>
    </p:spTree>
    <p:extLst>
      <p:ext uri="{BB962C8B-B14F-4D97-AF65-F5344CB8AC3E}">
        <p14:creationId xmlns:p14="http://schemas.microsoft.com/office/powerpoint/2010/main" val="291086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lstStyle/>
          <a:p>
            <a:r>
              <a:rPr lang="nl-NL" dirty="0"/>
              <a:t>Wat is Longfibrose?</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2" y="2336872"/>
            <a:ext cx="5621180" cy="4455347"/>
          </a:xfrm>
        </p:spPr>
        <p:txBody>
          <a:bodyPr>
            <a:normAutofit/>
          </a:bodyPr>
          <a:lstStyle/>
          <a:p>
            <a:r>
              <a:rPr lang="nl-NL" dirty="0">
                <a:solidFill>
                  <a:schemeClr val="bg1"/>
                </a:solidFill>
              </a:rPr>
              <a:t>Hier zie je een doorsnede van de longblaasjes. De rode pijlen geven verschillende vormen van schade aan (ofwel door iets dat je inademt, ofwel door iets wat via je bloed in de longen komt (bv sommige medicijnen). </a:t>
            </a:r>
          </a:p>
          <a:p>
            <a:r>
              <a:rPr lang="nl-NL" dirty="0">
                <a:solidFill>
                  <a:schemeClr val="bg1"/>
                </a:solidFill>
              </a:rPr>
              <a:t>Als bindweefselcellen zich enorm hebben vermeerderd doordat ze een soort herstelreactie geven op de schade verminderd dit de long capaciteit.</a:t>
            </a:r>
          </a:p>
          <a:p>
            <a:r>
              <a:rPr lang="nl-NL" dirty="0">
                <a:solidFill>
                  <a:schemeClr val="bg1"/>
                </a:solidFill>
              </a:rPr>
              <a:t> (bindweefsel is eigenlijk bedoelt om te herstellen, denk maar aan een litteken).</a:t>
            </a:r>
          </a:p>
          <a:p>
            <a:r>
              <a:rPr lang="nl-NL" dirty="0">
                <a:solidFill>
                  <a:schemeClr val="bg1"/>
                </a:solidFill>
              </a:rPr>
              <a:t> Bij longfibrose stopt de herstelreactie echter niet en ontstaat er dus veel te veel bindweefsel….</a:t>
            </a:r>
          </a:p>
          <a:p>
            <a:endParaRPr lang="nl-NL" altLang="nl-NL" dirty="0">
              <a:solidFill>
                <a:schemeClr val="bg1"/>
              </a:solidFill>
            </a:endParaRPr>
          </a:p>
        </p:txBody>
      </p:sp>
      <p:graphicFrame>
        <p:nvGraphicFramePr>
          <p:cNvPr id="22" name="Object 3">
            <a:extLst>
              <a:ext uri="{FF2B5EF4-FFF2-40B4-BE49-F238E27FC236}">
                <a16:creationId xmlns:a16="http://schemas.microsoft.com/office/drawing/2014/main" id="{8731FAB8-3124-334B-83B4-7C046D6C39A5}"/>
              </a:ext>
            </a:extLst>
          </p:cNvPr>
          <p:cNvGraphicFramePr>
            <a:graphicFrameLocks noChangeAspect="1"/>
          </p:cNvGraphicFramePr>
          <p:nvPr>
            <p:extLst>
              <p:ext uri="{D42A27DB-BD31-4B8C-83A1-F6EECF244321}">
                <p14:modId xmlns:p14="http://schemas.microsoft.com/office/powerpoint/2010/main" val="2915419700"/>
              </p:ext>
            </p:extLst>
          </p:nvPr>
        </p:nvGraphicFramePr>
        <p:xfrm>
          <a:off x="6548284" y="2608010"/>
          <a:ext cx="5643716" cy="4232787"/>
        </p:xfrm>
        <a:graphic>
          <a:graphicData uri="http://schemas.openxmlformats.org/presentationml/2006/ole">
            <mc:AlternateContent xmlns:mc="http://schemas.openxmlformats.org/markup-compatibility/2006">
              <mc:Choice xmlns:v="urn:schemas-microsoft-com:vml" Requires="v">
                <p:oleObj spid="_x0000_s4110" name="Dia" r:id="rId4" imgW="4571967" imgH="3429060" progId="PowerPoint.Slide.8">
                  <p:embed/>
                </p:oleObj>
              </mc:Choice>
              <mc:Fallback>
                <p:oleObj name="Dia" r:id="rId4" imgW="4571967" imgH="3429060" progId="PowerPoint.Slide.8">
                  <p:embed/>
                  <p:pic>
                    <p:nvPicPr>
                      <p:cNvPr id="112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8284" y="2608010"/>
                        <a:ext cx="5643716" cy="4232787"/>
                      </a:xfrm>
                      <a:prstGeom prst="rect">
                        <a:avLst/>
                      </a:prstGeom>
                      <a:noFill/>
                      <a:ln>
                        <a:noFill/>
                      </a:ln>
                      <a:effectLst/>
                    </p:spPr>
                  </p:pic>
                </p:oleObj>
              </mc:Fallback>
            </mc:AlternateContent>
          </a:graphicData>
        </a:graphic>
      </p:graphicFrame>
      <p:grpSp>
        <p:nvGrpSpPr>
          <p:cNvPr id="25" name="Group 27">
            <a:extLst>
              <a:ext uri="{FF2B5EF4-FFF2-40B4-BE49-F238E27FC236}">
                <a16:creationId xmlns:a16="http://schemas.microsoft.com/office/drawing/2014/main" id="{1CFBC9C7-D2E9-514D-954B-AE85AEBC63E2}"/>
              </a:ext>
            </a:extLst>
          </p:cNvPr>
          <p:cNvGrpSpPr>
            <a:grpSpLocks/>
          </p:cNvGrpSpPr>
          <p:nvPr/>
        </p:nvGrpSpPr>
        <p:grpSpPr bwMode="auto">
          <a:xfrm>
            <a:off x="9787094" y="4478595"/>
            <a:ext cx="1779588" cy="2362202"/>
            <a:chOff x="3696" y="2496"/>
            <a:chExt cx="1121" cy="1488"/>
          </a:xfrm>
        </p:grpSpPr>
        <p:sp>
          <p:nvSpPr>
            <p:cNvPr id="26" name="Line 28">
              <a:extLst>
                <a:ext uri="{FF2B5EF4-FFF2-40B4-BE49-F238E27FC236}">
                  <a16:creationId xmlns:a16="http://schemas.microsoft.com/office/drawing/2014/main" id="{80421028-A1CA-3C46-81D8-A7B2C4C08F79}"/>
                </a:ext>
              </a:extLst>
            </p:cNvPr>
            <p:cNvSpPr>
              <a:spLocks noChangeShapeType="1"/>
            </p:cNvSpPr>
            <p:nvPr/>
          </p:nvSpPr>
          <p:spPr bwMode="auto">
            <a:xfrm flipH="1">
              <a:off x="4224" y="2496"/>
              <a:ext cx="432" cy="480"/>
            </a:xfrm>
            <a:prstGeom prst="line">
              <a:avLst/>
            </a:prstGeom>
            <a:noFill/>
            <a:ln w="76200">
              <a:solidFill>
                <a:srgbClr val="FF0000"/>
              </a:solidFill>
              <a:round/>
              <a:headEnd/>
              <a:tailEnd type="arrow" w="sm" len="med"/>
            </a:ln>
            <a:effectLst/>
          </p:spPr>
          <p:txBody>
            <a:bodyPr/>
            <a:lstStyle/>
            <a:p>
              <a:pPr fontAlgn="base">
                <a:spcBef>
                  <a:spcPct val="0"/>
                </a:spcBef>
                <a:spcAft>
                  <a:spcPct val="0"/>
                </a:spcAft>
              </a:pPr>
              <a:endParaRPr lang="nl-NL">
                <a:solidFill>
                  <a:prstClr val="white"/>
                </a:solidFill>
                <a:latin typeface="Arial" charset="0"/>
              </a:endParaRPr>
            </a:p>
          </p:txBody>
        </p:sp>
        <p:sp>
          <p:nvSpPr>
            <p:cNvPr id="27" name="Line 29">
              <a:extLst>
                <a:ext uri="{FF2B5EF4-FFF2-40B4-BE49-F238E27FC236}">
                  <a16:creationId xmlns:a16="http://schemas.microsoft.com/office/drawing/2014/main" id="{002E3859-C850-C44F-B3C8-7CA51B732C6B}"/>
                </a:ext>
              </a:extLst>
            </p:cNvPr>
            <p:cNvSpPr>
              <a:spLocks noChangeShapeType="1"/>
            </p:cNvSpPr>
            <p:nvPr/>
          </p:nvSpPr>
          <p:spPr bwMode="auto">
            <a:xfrm flipH="1" flipV="1">
              <a:off x="4272" y="3456"/>
              <a:ext cx="432" cy="528"/>
            </a:xfrm>
            <a:prstGeom prst="line">
              <a:avLst/>
            </a:prstGeom>
            <a:noFill/>
            <a:ln w="76200">
              <a:solidFill>
                <a:srgbClr val="FF0000"/>
              </a:solidFill>
              <a:round/>
              <a:headEnd/>
              <a:tailEnd type="arrow" w="sm" len="med"/>
            </a:ln>
            <a:effectLst/>
          </p:spPr>
          <p:txBody>
            <a:bodyPr/>
            <a:lstStyle/>
            <a:p>
              <a:pPr fontAlgn="base">
                <a:spcBef>
                  <a:spcPct val="0"/>
                </a:spcBef>
                <a:spcAft>
                  <a:spcPct val="0"/>
                </a:spcAft>
              </a:pPr>
              <a:endParaRPr lang="nl-NL">
                <a:solidFill>
                  <a:prstClr val="white"/>
                </a:solidFill>
                <a:latin typeface="Arial" charset="0"/>
              </a:endParaRPr>
            </a:p>
          </p:txBody>
        </p:sp>
        <p:sp>
          <p:nvSpPr>
            <p:cNvPr id="28" name="Line 30">
              <a:extLst>
                <a:ext uri="{FF2B5EF4-FFF2-40B4-BE49-F238E27FC236}">
                  <a16:creationId xmlns:a16="http://schemas.microsoft.com/office/drawing/2014/main" id="{0D2187C4-8F43-3F49-8391-D12264696F98}"/>
                </a:ext>
              </a:extLst>
            </p:cNvPr>
            <p:cNvSpPr>
              <a:spLocks noChangeShapeType="1"/>
            </p:cNvSpPr>
            <p:nvPr/>
          </p:nvSpPr>
          <p:spPr bwMode="auto">
            <a:xfrm flipV="1">
              <a:off x="3696" y="3264"/>
              <a:ext cx="288" cy="240"/>
            </a:xfrm>
            <a:prstGeom prst="line">
              <a:avLst/>
            </a:prstGeom>
            <a:noFill/>
            <a:ln w="76200">
              <a:solidFill>
                <a:srgbClr val="FF0000"/>
              </a:solidFill>
              <a:round/>
              <a:headEnd/>
              <a:tailEnd type="arrow" w="sm" len="med"/>
            </a:ln>
            <a:effectLst/>
          </p:spPr>
          <p:txBody>
            <a:bodyPr/>
            <a:lstStyle/>
            <a:p>
              <a:pPr fontAlgn="base">
                <a:spcBef>
                  <a:spcPct val="0"/>
                </a:spcBef>
                <a:spcAft>
                  <a:spcPct val="0"/>
                </a:spcAft>
              </a:pPr>
              <a:endParaRPr lang="nl-NL">
                <a:solidFill>
                  <a:prstClr val="white"/>
                </a:solidFill>
                <a:latin typeface="Arial" charset="0"/>
              </a:endParaRPr>
            </a:p>
          </p:txBody>
        </p:sp>
        <p:sp>
          <p:nvSpPr>
            <p:cNvPr id="29" name="Line 31">
              <a:extLst>
                <a:ext uri="{FF2B5EF4-FFF2-40B4-BE49-F238E27FC236}">
                  <a16:creationId xmlns:a16="http://schemas.microsoft.com/office/drawing/2014/main" id="{20FDCEF3-BB2F-5D44-824D-5860DE5C3FD9}"/>
                </a:ext>
              </a:extLst>
            </p:cNvPr>
            <p:cNvSpPr>
              <a:spLocks noChangeShapeType="1"/>
            </p:cNvSpPr>
            <p:nvPr/>
          </p:nvSpPr>
          <p:spPr bwMode="auto">
            <a:xfrm flipH="1" flipV="1">
              <a:off x="4769" y="3416"/>
              <a:ext cx="48" cy="336"/>
            </a:xfrm>
            <a:prstGeom prst="line">
              <a:avLst/>
            </a:prstGeom>
            <a:noFill/>
            <a:ln w="76200">
              <a:solidFill>
                <a:srgbClr val="FF0000"/>
              </a:solidFill>
              <a:round/>
              <a:headEnd/>
              <a:tailEnd type="arrow" w="sm" len="med"/>
            </a:ln>
            <a:effectLst/>
          </p:spPr>
          <p:txBody>
            <a:bodyPr/>
            <a:lstStyle/>
            <a:p>
              <a:pPr fontAlgn="base">
                <a:spcBef>
                  <a:spcPct val="0"/>
                </a:spcBef>
                <a:spcAft>
                  <a:spcPct val="0"/>
                </a:spcAft>
              </a:pPr>
              <a:endParaRPr lang="nl-NL">
                <a:solidFill>
                  <a:prstClr val="white"/>
                </a:solidFill>
                <a:latin typeface="Arial" charset="0"/>
              </a:endParaRPr>
            </a:p>
          </p:txBody>
        </p:sp>
      </p:grpSp>
      <p:sp>
        <p:nvSpPr>
          <p:cNvPr id="31" name="Oval 49">
            <a:extLst>
              <a:ext uri="{FF2B5EF4-FFF2-40B4-BE49-F238E27FC236}">
                <a16:creationId xmlns:a16="http://schemas.microsoft.com/office/drawing/2014/main" id="{29C36971-86B3-A044-8064-4E10FC7E5DBC}"/>
              </a:ext>
            </a:extLst>
          </p:cNvPr>
          <p:cNvSpPr>
            <a:spLocks noChangeArrowheads="1"/>
          </p:cNvSpPr>
          <p:nvPr/>
        </p:nvSpPr>
        <p:spPr bwMode="auto">
          <a:xfrm>
            <a:off x="10650628" y="5661707"/>
            <a:ext cx="214314" cy="490534"/>
          </a:xfrm>
          <a:prstGeom prst="ellipse">
            <a:avLst/>
          </a:prstGeom>
          <a:solidFill>
            <a:schemeClr val="hlink"/>
          </a:solidFill>
          <a:ln w="9525">
            <a:noFill/>
            <a:round/>
            <a:headEnd/>
            <a:tailEnd/>
          </a:ln>
          <a:effectLst/>
        </p:spPr>
        <p:txBody>
          <a:bodyPr wrap="none" anchor="ctr"/>
          <a:lstStyle/>
          <a:p>
            <a:pPr fontAlgn="base">
              <a:spcBef>
                <a:spcPct val="0"/>
              </a:spcBef>
              <a:spcAft>
                <a:spcPct val="0"/>
              </a:spcAft>
            </a:pPr>
            <a:endParaRPr lang="nl-NL" altLang="nl-NL">
              <a:solidFill>
                <a:prstClr val="white"/>
              </a:solidFill>
              <a:latin typeface="Arial" charset="0"/>
            </a:endParaRPr>
          </a:p>
        </p:txBody>
      </p:sp>
      <p:sp>
        <p:nvSpPr>
          <p:cNvPr id="32" name="Oval 50">
            <a:extLst>
              <a:ext uri="{FF2B5EF4-FFF2-40B4-BE49-F238E27FC236}">
                <a16:creationId xmlns:a16="http://schemas.microsoft.com/office/drawing/2014/main" id="{A4C3FD0E-8EED-284E-95ED-2C3A30DC0611}"/>
              </a:ext>
            </a:extLst>
          </p:cNvPr>
          <p:cNvSpPr>
            <a:spLocks noChangeArrowheads="1"/>
          </p:cNvSpPr>
          <p:nvPr/>
        </p:nvSpPr>
        <p:spPr bwMode="auto">
          <a:xfrm>
            <a:off x="10294182" y="5181603"/>
            <a:ext cx="265960" cy="490533"/>
          </a:xfrm>
          <a:prstGeom prst="ellipse">
            <a:avLst/>
          </a:prstGeom>
          <a:solidFill>
            <a:schemeClr val="hlink"/>
          </a:solidFill>
          <a:ln w="9525">
            <a:noFill/>
            <a:round/>
            <a:headEnd/>
            <a:tailEnd/>
          </a:ln>
          <a:effectLst/>
        </p:spPr>
        <p:txBody>
          <a:bodyPr wrap="none" anchor="ctr"/>
          <a:lstStyle/>
          <a:p>
            <a:pPr fontAlgn="base">
              <a:spcBef>
                <a:spcPct val="0"/>
              </a:spcBef>
              <a:spcAft>
                <a:spcPct val="0"/>
              </a:spcAft>
            </a:pPr>
            <a:endParaRPr lang="nl-NL" altLang="nl-NL">
              <a:solidFill>
                <a:prstClr val="white"/>
              </a:solidFill>
              <a:latin typeface="Arial" charset="0"/>
            </a:endParaRPr>
          </a:p>
        </p:txBody>
      </p:sp>
      <p:pic>
        <p:nvPicPr>
          <p:cNvPr id="33" name="Picture 51">
            <a:extLst>
              <a:ext uri="{FF2B5EF4-FFF2-40B4-BE49-F238E27FC236}">
                <a16:creationId xmlns:a16="http://schemas.microsoft.com/office/drawing/2014/main" id="{317C5633-6AF4-1040-8AD4-B754392E0F05}"/>
              </a:ext>
            </a:extLst>
          </p:cNvPr>
          <p:cNvPicPr>
            <a:picLocks noChangeAspect="1" noChangeArrowheads="1"/>
          </p:cNvPicPr>
          <p:nvPr/>
        </p:nvPicPr>
        <p:blipFill>
          <a:blip r:embed="rId6" cstate="print"/>
          <a:srcRect/>
          <a:stretch>
            <a:fillRect/>
          </a:stretch>
        </p:blipFill>
        <p:spPr bwMode="auto">
          <a:xfrm>
            <a:off x="10407742" y="5267325"/>
            <a:ext cx="214313" cy="200025"/>
          </a:xfrm>
          <a:prstGeom prst="rect">
            <a:avLst/>
          </a:prstGeom>
          <a:noFill/>
          <a:ln w="12700">
            <a:noFill/>
            <a:miter lim="800000"/>
            <a:headEnd/>
            <a:tailEnd/>
          </a:ln>
          <a:effectLst/>
        </p:spPr>
      </p:pic>
      <p:pic>
        <p:nvPicPr>
          <p:cNvPr id="34" name="Picture 52">
            <a:extLst>
              <a:ext uri="{FF2B5EF4-FFF2-40B4-BE49-F238E27FC236}">
                <a16:creationId xmlns:a16="http://schemas.microsoft.com/office/drawing/2014/main" id="{61F07741-C0BA-5848-9ACD-0A1AA8632A63}"/>
              </a:ext>
            </a:extLst>
          </p:cNvPr>
          <p:cNvPicPr>
            <a:picLocks noChangeAspect="1" noChangeArrowheads="1"/>
          </p:cNvPicPr>
          <p:nvPr/>
        </p:nvPicPr>
        <p:blipFill>
          <a:blip r:embed="rId6" cstate="print"/>
          <a:srcRect/>
          <a:stretch>
            <a:fillRect/>
          </a:stretch>
        </p:blipFill>
        <p:spPr bwMode="auto">
          <a:xfrm>
            <a:off x="8472488" y="5062538"/>
            <a:ext cx="214313" cy="200025"/>
          </a:xfrm>
          <a:prstGeom prst="rect">
            <a:avLst/>
          </a:prstGeom>
          <a:noFill/>
          <a:ln w="12700">
            <a:noFill/>
            <a:miter lim="800000"/>
            <a:headEnd/>
            <a:tailEnd/>
          </a:ln>
          <a:effectLst/>
        </p:spPr>
      </p:pic>
      <p:pic>
        <p:nvPicPr>
          <p:cNvPr id="35" name="Picture 53">
            <a:extLst>
              <a:ext uri="{FF2B5EF4-FFF2-40B4-BE49-F238E27FC236}">
                <a16:creationId xmlns:a16="http://schemas.microsoft.com/office/drawing/2014/main" id="{6FA6581C-CC77-6942-8AB5-4091489DB948}"/>
              </a:ext>
            </a:extLst>
          </p:cNvPr>
          <p:cNvPicPr>
            <a:picLocks noChangeAspect="1" noChangeArrowheads="1"/>
          </p:cNvPicPr>
          <p:nvPr/>
        </p:nvPicPr>
        <p:blipFill>
          <a:blip r:embed="rId7" cstate="print"/>
          <a:srcRect/>
          <a:stretch>
            <a:fillRect/>
          </a:stretch>
        </p:blipFill>
        <p:spPr bwMode="auto">
          <a:xfrm>
            <a:off x="8167688" y="5214938"/>
            <a:ext cx="188913" cy="304800"/>
          </a:xfrm>
          <a:prstGeom prst="rect">
            <a:avLst/>
          </a:prstGeom>
          <a:noFill/>
          <a:ln w="9525">
            <a:noFill/>
            <a:miter lim="800000"/>
            <a:headEnd/>
            <a:tailEnd/>
          </a:ln>
          <a:effectLst/>
        </p:spPr>
      </p:pic>
      <p:grpSp>
        <p:nvGrpSpPr>
          <p:cNvPr id="37" name="Group 55">
            <a:extLst>
              <a:ext uri="{FF2B5EF4-FFF2-40B4-BE49-F238E27FC236}">
                <a16:creationId xmlns:a16="http://schemas.microsoft.com/office/drawing/2014/main" id="{3CCD4231-C196-9E48-9956-A6DBABA7F9D8}"/>
              </a:ext>
            </a:extLst>
          </p:cNvPr>
          <p:cNvGrpSpPr>
            <a:grpSpLocks/>
          </p:cNvGrpSpPr>
          <p:nvPr/>
        </p:nvGrpSpPr>
        <p:grpSpPr bwMode="auto">
          <a:xfrm rot="2048564">
            <a:off x="10455525" y="6106850"/>
            <a:ext cx="457200" cy="609600"/>
            <a:chOff x="3840" y="3072"/>
            <a:chExt cx="373" cy="1092"/>
          </a:xfrm>
        </p:grpSpPr>
        <p:sp>
          <p:nvSpPr>
            <p:cNvPr id="41" name="Freeform 56">
              <a:extLst>
                <a:ext uri="{FF2B5EF4-FFF2-40B4-BE49-F238E27FC236}">
                  <a16:creationId xmlns:a16="http://schemas.microsoft.com/office/drawing/2014/main" id="{310F038A-F1B1-384A-8DDE-9B6B833EBEB1}"/>
                </a:ext>
              </a:extLst>
            </p:cNvPr>
            <p:cNvSpPr>
              <a:spLocks/>
            </p:cNvSpPr>
            <p:nvPr/>
          </p:nvSpPr>
          <p:spPr bwMode="auto">
            <a:xfrm>
              <a:off x="3840" y="3072"/>
              <a:ext cx="373" cy="1092"/>
            </a:xfrm>
            <a:custGeom>
              <a:avLst/>
              <a:gdLst>
                <a:gd name="T0" fmla="*/ 49 w 453"/>
                <a:gd name="T1" fmla="*/ 122 h 1396"/>
                <a:gd name="T2" fmla="*/ 110 w 453"/>
                <a:gd name="T3" fmla="*/ 284 h 1396"/>
                <a:gd name="T4" fmla="*/ 169 w 453"/>
                <a:gd name="T5" fmla="*/ 416 h 1396"/>
                <a:gd name="T6" fmla="*/ 250 w 453"/>
                <a:gd name="T7" fmla="*/ 568 h 1396"/>
                <a:gd name="T8" fmla="*/ 282 w 453"/>
                <a:gd name="T9" fmla="*/ 749 h 1396"/>
                <a:gd name="T10" fmla="*/ 299 w 453"/>
                <a:gd name="T11" fmla="*/ 847 h 1396"/>
                <a:gd name="T12" fmla="*/ 305 w 453"/>
                <a:gd name="T13" fmla="*/ 705 h 1396"/>
                <a:gd name="T14" fmla="*/ 282 w 453"/>
                <a:gd name="T15" fmla="*/ 544 h 1396"/>
                <a:gd name="T16" fmla="*/ 261 w 453"/>
                <a:gd name="T17" fmla="*/ 455 h 1396"/>
                <a:gd name="T18" fmla="*/ 217 w 453"/>
                <a:gd name="T19" fmla="*/ 338 h 1396"/>
                <a:gd name="T20" fmla="*/ 125 w 453"/>
                <a:gd name="T21" fmla="*/ 215 h 1396"/>
                <a:gd name="T22" fmla="*/ 66 w 453"/>
                <a:gd name="T23" fmla="*/ 78 h 1396"/>
                <a:gd name="T24" fmla="*/ 6 w 453"/>
                <a:gd name="T25" fmla="*/ 5 h 1396"/>
                <a:gd name="T26" fmla="*/ 28 w 453"/>
                <a:gd name="T27" fmla="*/ 49 h 1396"/>
                <a:gd name="T28" fmla="*/ 49 w 453"/>
                <a:gd name="T29" fmla="*/ 122 h 13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53" h="1396">
                  <a:moveTo>
                    <a:pt x="73" y="200"/>
                  </a:moveTo>
                  <a:cubicBezTo>
                    <a:pt x="93" y="264"/>
                    <a:pt x="132" y="384"/>
                    <a:pt x="161" y="464"/>
                  </a:cubicBezTo>
                  <a:cubicBezTo>
                    <a:pt x="190" y="544"/>
                    <a:pt x="214" y="603"/>
                    <a:pt x="249" y="680"/>
                  </a:cubicBezTo>
                  <a:cubicBezTo>
                    <a:pt x="284" y="757"/>
                    <a:pt x="341" y="837"/>
                    <a:pt x="369" y="928"/>
                  </a:cubicBezTo>
                  <a:cubicBezTo>
                    <a:pt x="397" y="1019"/>
                    <a:pt x="405" y="1148"/>
                    <a:pt x="417" y="1224"/>
                  </a:cubicBezTo>
                  <a:cubicBezTo>
                    <a:pt x="429" y="1300"/>
                    <a:pt x="436" y="1396"/>
                    <a:pt x="441" y="1384"/>
                  </a:cubicBezTo>
                  <a:cubicBezTo>
                    <a:pt x="446" y="1372"/>
                    <a:pt x="453" y="1235"/>
                    <a:pt x="449" y="1152"/>
                  </a:cubicBezTo>
                  <a:cubicBezTo>
                    <a:pt x="445" y="1069"/>
                    <a:pt x="428" y="956"/>
                    <a:pt x="417" y="888"/>
                  </a:cubicBezTo>
                  <a:cubicBezTo>
                    <a:pt x="406" y="820"/>
                    <a:pt x="401" y="800"/>
                    <a:pt x="385" y="744"/>
                  </a:cubicBezTo>
                  <a:cubicBezTo>
                    <a:pt x="369" y="688"/>
                    <a:pt x="354" y="617"/>
                    <a:pt x="321" y="552"/>
                  </a:cubicBezTo>
                  <a:cubicBezTo>
                    <a:pt x="288" y="487"/>
                    <a:pt x="222" y="423"/>
                    <a:pt x="185" y="352"/>
                  </a:cubicBezTo>
                  <a:cubicBezTo>
                    <a:pt x="148" y="281"/>
                    <a:pt x="126" y="185"/>
                    <a:pt x="97" y="128"/>
                  </a:cubicBezTo>
                  <a:cubicBezTo>
                    <a:pt x="68" y="71"/>
                    <a:pt x="18" y="16"/>
                    <a:pt x="9" y="8"/>
                  </a:cubicBezTo>
                  <a:cubicBezTo>
                    <a:pt x="0" y="0"/>
                    <a:pt x="29" y="45"/>
                    <a:pt x="41" y="80"/>
                  </a:cubicBezTo>
                  <a:cubicBezTo>
                    <a:pt x="53" y="115"/>
                    <a:pt x="53" y="136"/>
                    <a:pt x="73" y="200"/>
                  </a:cubicBezTo>
                  <a:close/>
                </a:path>
              </a:pathLst>
            </a:custGeom>
            <a:solidFill>
              <a:srgbClr val="CC3300"/>
            </a:solidFill>
            <a:ln w="9525">
              <a:solidFill>
                <a:schemeClr val="tx1"/>
              </a:solidFill>
              <a:round/>
              <a:headEnd/>
              <a:tailEnd/>
            </a:ln>
            <a:effectLst/>
          </p:spPr>
          <p:txBody>
            <a:bodyPr/>
            <a:lstStyle/>
            <a:p>
              <a:pPr fontAlgn="base">
                <a:spcBef>
                  <a:spcPct val="0"/>
                </a:spcBef>
                <a:spcAft>
                  <a:spcPct val="0"/>
                </a:spcAft>
              </a:pPr>
              <a:endParaRPr lang="nl-NL">
                <a:solidFill>
                  <a:prstClr val="white"/>
                </a:solidFill>
                <a:latin typeface="Arial" charset="0"/>
              </a:endParaRPr>
            </a:p>
          </p:txBody>
        </p:sp>
        <p:sp>
          <p:nvSpPr>
            <p:cNvPr id="42" name="Oval 57">
              <a:extLst>
                <a:ext uri="{FF2B5EF4-FFF2-40B4-BE49-F238E27FC236}">
                  <a16:creationId xmlns:a16="http://schemas.microsoft.com/office/drawing/2014/main" id="{930FF8E3-98CE-204E-BD80-3D71F4AF00C0}"/>
                </a:ext>
              </a:extLst>
            </p:cNvPr>
            <p:cNvSpPr>
              <a:spLocks noChangeArrowheads="1"/>
            </p:cNvSpPr>
            <p:nvPr/>
          </p:nvSpPr>
          <p:spPr bwMode="auto">
            <a:xfrm rot="3927068">
              <a:off x="3992" y="3552"/>
              <a:ext cx="192" cy="48"/>
            </a:xfrm>
            <a:prstGeom prst="ellipse">
              <a:avLst/>
            </a:prstGeom>
            <a:solidFill>
              <a:srgbClr val="333333"/>
            </a:solidFill>
            <a:ln w="9525">
              <a:solidFill>
                <a:schemeClr val="tx1"/>
              </a:solidFill>
              <a:round/>
              <a:headEnd/>
              <a:tailEnd/>
            </a:ln>
            <a:effectLst/>
          </p:spPr>
          <p:txBody>
            <a:bodyPr wrap="none" anchor="ctr"/>
            <a:lstStyle/>
            <a:p>
              <a:pPr fontAlgn="base">
                <a:spcBef>
                  <a:spcPct val="0"/>
                </a:spcBef>
                <a:spcAft>
                  <a:spcPct val="0"/>
                </a:spcAft>
              </a:pPr>
              <a:endParaRPr lang="nl-NL" altLang="nl-NL">
                <a:solidFill>
                  <a:prstClr val="white"/>
                </a:solidFill>
                <a:latin typeface="Arial" charset="0"/>
              </a:endParaRPr>
            </a:p>
          </p:txBody>
        </p:sp>
      </p:grpSp>
      <p:grpSp>
        <p:nvGrpSpPr>
          <p:cNvPr id="38" name="Group 58">
            <a:extLst>
              <a:ext uri="{FF2B5EF4-FFF2-40B4-BE49-F238E27FC236}">
                <a16:creationId xmlns:a16="http://schemas.microsoft.com/office/drawing/2014/main" id="{2FD4FB70-AA80-2345-A941-86331964F3AE}"/>
              </a:ext>
            </a:extLst>
          </p:cNvPr>
          <p:cNvGrpSpPr>
            <a:grpSpLocks/>
          </p:cNvGrpSpPr>
          <p:nvPr/>
        </p:nvGrpSpPr>
        <p:grpSpPr bwMode="auto">
          <a:xfrm rot="18369044">
            <a:off x="9822507" y="4782920"/>
            <a:ext cx="457200" cy="609600"/>
            <a:chOff x="2976" y="3456"/>
            <a:chExt cx="288" cy="384"/>
          </a:xfrm>
        </p:grpSpPr>
        <p:sp>
          <p:nvSpPr>
            <p:cNvPr id="39" name="Freeform 59">
              <a:extLst>
                <a:ext uri="{FF2B5EF4-FFF2-40B4-BE49-F238E27FC236}">
                  <a16:creationId xmlns:a16="http://schemas.microsoft.com/office/drawing/2014/main" id="{B274089D-6DE2-BC4A-B4E0-019D1334A796}"/>
                </a:ext>
              </a:extLst>
            </p:cNvPr>
            <p:cNvSpPr>
              <a:spLocks/>
            </p:cNvSpPr>
            <p:nvPr/>
          </p:nvSpPr>
          <p:spPr bwMode="auto">
            <a:xfrm rot="2048564">
              <a:off x="2976" y="3456"/>
              <a:ext cx="288" cy="384"/>
            </a:xfrm>
            <a:custGeom>
              <a:avLst/>
              <a:gdLst>
                <a:gd name="T0" fmla="*/ 29 w 453"/>
                <a:gd name="T1" fmla="*/ 15 h 1396"/>
                <a:gd name="T2" fmla="*/ 65 w 453"/>
                <a:gd name="T3" fmla="*/ 35 h 1396"/>
                <a:gd name="T4" fmla="*/ 100 w 453"/>
                <a:gd name="T5" fmla="*/ 51 h 1396"/>
                <a:gd name="T6" fmla="*/ 149 w 453"/>
                <a:gd name="T7" fmla="*/ 70 h 1396"/>
                <a:gd name="T8" fmla="*/ 168 w 453"/>
                <a:gd name="T9" fmla="*/ 93 h 1396"/>
                <a:gd name="T10" fmla="*/ 178 w 453"/>
                <a:gd name="T11" fmla="*/ 105 h 1396"/>
                <a:gd name="T12" fmla="*/ 181 w 453"/>
                <a:gd name="T13" fmla="*/ 87 h 1396"/>
                <a:gd name="T14" fmla="*/ 168 w 453"/>
                <a:gd name="T15" fmla="*/ 67 h 1396"/>
                <a:gd name="T16" fmla="*/ 156 w 453"/>
                <a:gd name="T17" fmla="*/ 56 h 1396"/>
                <a:gd name="T18" fmla="*/ 130 w 453"/>
                <a:gd name="T19" fmla="*/ 42 h 1396"/>
                <a:gd name="T20" fmla="*/ 75 w 453"/>
                <a:gd name="T21" fmla="*/ 27 h 1396"/>
                <a:gd name="T22" fmla="*/ 39 w 453"/>
                <a:gd name="T23" fmla="*/ 10 h 1396"/>
                <a:gd name="T24" fmla="*/ 4 w 453"/>
                <a:gd name="T25" fmla="*/ 1 h 1396"/>
                <a:gd name="T26" fmla="*/ 17 w 453"/>
                <a:gd name="T27" fmla="*/ 6 h 1396"/>
                <a:gd name="T28" fmla="*/ 29 w 453"/>
                <a:gd name="T29" fmla="*/ 15 h 13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53" h="1396">
                  <a:moveTo>
                    <a:pt x="73" y="200"/>
                  </a:moveTo>
                  <a:cubicBezTo>
                    <a:pt x="93" y="264"/>
                    <a:pt x="132" y="384"/>
                    <a:pt x="161" y="464"/>
                  </a:cubicBezTo>
                  <a:cubicBezTo>
                    <a:pt x="190" y="544"/>
                    <a:pt x="214" y="603"/>
                    <a:pt x="249" y="680"/>
                  </a:cubicBezTo>
                  <a:cubicBezTo>
                    <a:pt x="284" y="757"/>
                    <a:pt x="341" y="837"/>
                    <a:pt x="369" y="928"/>
                  </a:cubicBezTo>
                  <a:cubicBezTo>
                    <a:pt x="397" y="1019"/>
                    <a:pt x="405" y="1148"/>
                    <a:pt x="417" y="1224"/>
                  </a:cubicBezTo>
                  <a:cubicBezTo>
                    <a:pt x="429" y="1300"/>
                    <a:pt x="436" y="1396"/>
                    <a:pt x="441" y="1384"/>
                  </a:cubicBezTo>
                  <a:cubicBezTo>
                    <a:pt x="446" y="1372"/>
                    <a:pt x="453" y="1235"/>
                    <a:pt x="449" y="1152"/>
                  </a:cubicBezTo>
                  <a:cubicBezTo>
                    <a:pt x="445" y="1069"/>
                    <a:pt x="428" y="956"/>
                    <a:pt x="417" y="888"/>
                  </a:cubicBezTo>
                  <a:cubicBezTo>
                    <a:pt x="406" y="820"/>
                    <a:pt x="401" y="800"/>
                    <a:pt x="385" y="744"/>
                  </a:cubicBezTo>
                  <a:cubicBezTo>
                    <a:pt x="369" y="688"/>
                    <a:pt x="354" y="617"/>
                    <a:pt x="321" y="552"/>
                  </a:cubicBezTo>
                  <a:cubicBezTo>
                    <a:pt x="288" y="487"/>
                    <a:pt x="222" y="423"/>
                    <a:pt x="185" y="352"/>
                  </a:cubicBezTo>
                  <a:cubicBezTo>
                    <a:pt x="148" y="281"/>
                    <a:pt x="126" y="185"/>
                    <a:pt x="97" y="128"/>
                  </a:cubicBezTo>
                  <a:cubicBezTo>
                    <a:pt x="68" y="71"/>
                    <a:pt x="18" y="16"/>
                    <a:pt x="9" y="8"/>
                  </a:cubicBezTo>
                  <a:cubicBezTo>
                    <a:pt x="0" y="0"/>
                    <a:pt x="29" y="45"/>
                    <a:pt x="41" y="80"/>
                  </a:cubicBezTo>
                  <a:cubicBezTo>
                    <a:pt x="53" y="115"/>
                    <a:pt x="53" y="136"/>
                    <a:pt x="73" y="200"/>
                  </a:cubicBezTo>
                  <a:close/>
                </a:path>
              </a:pathLst>
            </a:custGeom>
            <a:solidFill>
              <a:srgbClr val="FF3300"/>
            </a:solidFill>
            <a:ln w="9525">
              <a:solidFill>
                <a:schemeClr val="tx1"/>
              </a:solidFill>
              <a:round/>
              <a:headEnd/>
              <a:tailEnd/>
            </a:ln>
            <a:effectLst/>
          </p:spPr>
          <p:txBody>
            <a:bodyPr/>
            <a:lstStyle/>
            <a:p>
              <a:pPr fontAlgn="base">
                <a:spcBef>
                  <a:spcPct val="0"/>
                </a:spcBef>
                <a:spcAft>
                  <a:spcPct val="0"/>
                </a:spcAft>
              </a:pPr>
              <a:endParaRPr lang="nl-NL">
                <a:solidFill>
                  <a:prstClr val="white"/>
                </a:solidFill>
                <a:latin typeface="Arial" charset="0"/>
              </a:endParaRPr>
            </a:p>
          </p:txBody>
        </p:sp>
        <p:sp>
          <p:nvSpPr>
            <p:cNvPr id="40" name="Oval 60">
              <a:extLst>
                <a:ext uri="{FF2B5EF4-FFF2-40B4-BE49-F238E27FC236}">
                  <a16:creationId xmlns:a16="http://schemas.microsoft.com/office/drawing/2014/main" id="{3E38FD78-7B44-2541-B7E4-939213944BBE}"/>
                </a:ext>
              </a:extLst>
            </p:cNvPr>
            <p:cNvSpPr>
              <a:spLocks noChangeArrowheads="1"/>
            </p:cNvSpPr>
            <p:nvPr/>
          </p:nvSpPr>
          <p:spPr bwMode="auto">
            <a:xfrm rot="5975631">
              <a:off x="3134" y="3643"/>
              <a:ext cx="68" cy="37"/>
            </a:xfrm>
            <a:prstGeom prst="ellipse">
              <a:avLst/>
            </a:prstGeom>
            <a:solidFill>
              <a:srgbClr val="B2B2B2"/>
            </a:solidFill>
            <a:ln w="9525">
              <a:solidFill>
                <a:schemeClr val="tx1"/>
              </a:solidFill>
              <a:round/>
              <a:headEnd/>
              <a:tailEnd/>
            </a:ln>
            <a:effectLst/>
          </p:spPr>
          <p:txBody>
            <a:bodyPr wrap="none" anchor="ctr"/>
            <a:lstStyle/>
            <a:p>
              <a:pPr fontAlgn="base">
                <a:spcBef>
                  <a:spcPct val="0"/>
                </a:spcBef>
                <a:spcAft>
                  <a:spcPct val="0"/>
                </a:spcAft>
              </a:pPr>
              <a:endParaRPr lang="nl-NL" altLang="nl-NL">
                <a:solidFill>
                  <a:prstClr val="white"/>
                </a:solidFill>
                <a:latin typeface="Arial" charset="0"/>
              </a:endParaRPr>
            </a:p>
          </p:txBody>
        </p:sp>
      </p:grpSp>
      <p:sp>
        <p:nvSpPr>
          <p:cNvPr id="4" name="Rechthoek 3">
            <a:extLst>
              <a:ext uri="{FF2B5EF4-FFF2-40B4-BE49-F238E27FC236}">
                <a16:creationId xmlns:a16="http://schemas.microsoft.com/office/drawing/2014/main" id="{98668C86-A692-904A-9345-9A1D56EFEAE9}"/>
              </a:ext>
            </a:extLst>
          </p:cNvPr>
          <p:cNvSpPr/>
          <p:nvPr/>
        </p:nvSpPr>
        <p:spPr>
          <a:xfrm>
            <a:off x="10244294" y="3555025"/>
            <a:ext cx="1947706" cy="314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Herstelactie</a:t>
            </a:r>
          </a:p>
        </p:txBody>
      </p:sp>
    </p:spTree>
    <p:extLst>
      <p:ext uri="{BB962C8B-B14F-4D97-AF65-F5344CB8AC3E}">
        <p14:creationId xmlns:p14="http://schemas.microsoft.com/office/powerpoint/2010/main" val="3365590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3" name="Picture 2" descr="clubbing">
            <a:extLst>
              <a:ext uri="{FF2B5EF4-FFF2-40B4-BE49-F238E27FC236}">
                <a16:creationId xmlns:a16="http://schemas.microsoft.com/office/drawing/2014/main" id="{7B2D85E4-5647-214E-BAFE-58324B5268BD}"/>
              </a:ext>
            </a:extLst>
          </p:cNvPr>
          <p:cNvPicPr>
            <a:picLocks noChangeAspect="1" noChangeArrowheads="1"/>
          </p:cNvPicPr>
          <p:nvPr/>
        </p:nvPicPr>
        <p:blipFill rotWithShape="1">
          <a:blip r:embed="rId3" cstate="print"/>
          <a:srcRect t="25538" r="2" b="16740"/>
          <a:stretch/>
        </p:blipFill>
        <p:spPr bwMode="auto">
          <a:xfrm>
            <a:off x="20" y="-1"/>
            <a:ext cx="12191980" cy="6858001"/>
          </a:xfrm>
          <a:prstGeom prst="rect">
            <a:avLst/>
          </a:prstGeom>
          <a:noFill/>
        </p:spPr>
      </p:pic>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normAutofit/>
          </a:bodyPr>
          <a:lstStyle/>
          <a:p>
            <a:r>
              <a:rPr lang="nl-NL"/>
              <a:t>Wat zijn de klachten?</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1" y="2336873"/>
            <a:ext cx="9613861" cy="3395060"/>
          </a:xfrm>
        </p:spPr>
        <p:txBody>
          <a:bodyPr anchor="ctr">
            <a:normAutofit/>
          </a:bodyPr>
          <a:lstStyle/>
          <a:p>
            <a:r>
              <a:rPr lang="nl-NL" altLang="nl-NL" sz="2000"/>
              <a:t>Moeheid</a:t>
            </a:r>
          </a:p>
          <a:p>
            <a:r>
              <a:rPr lang="nl-NL" altLang="nl-NL" sz="2000"/>
              <a:t>Kriebelhoest</a:t>
            </a:r>
          </a:p>
          <a:p>
            <a:r>
              <a:rPr lang="nl-NL" altLang="nl-NL" sz="2000"/>
              <a:t>Soms slijm ophoesten</a:t>
            </a:r>
          </a:p>
          <a:p>
            <a:r>
              <a:rPr lang="nl-NL" altLang="nl-NL" sz="2000"/>
              <a:t>Kortademigheid</a:t>
            </a:r>
          </a:p>
          <a:p>
            <a:r>
              <a:rPr lang="nl-NL" altLang="nl-NL" sz="2000"/>
              <a:t>Bolle nagels</a:t>
            </a:r>
          </a:p>
          <a:p>
            <a:r>
              <a:rPr lang="nl-NL" altLang="nl-NL" sz="2000"/>
              <a:t>Pijnklachten</a:t>
            </a:r>
          </a:p>
          <a:p>
            <a:r>
              <a:rPr lang="nl-NL" altLang="nl-NL" sz="2000"/>
              <a:t>…</a:t>
            </a:r>
          </a:p>
          <a:p>
            <a:endParaRPr lang="nl-NL" altLang="nl-NL" sz="2000"/>
          </a:p>
        </p:txBody>
      </p:sp>
    </p:spTree>
    <p:extLst>
      <p:ext uri="{BB962C8B-B14F-4D97-AF65-F5344CB8AC3E}">
        <p14:creationId xmlns:p14="http://schemas.microsoft.com/office/powerpoint/2010/main" val="295688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accent2"/>
            </a:gs>
          </a:gsLst>
          <a:lin ang="252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a:xfrm>
            <a:off x="680322" y="649711"/>
            <a:ext cx="4196478" cy="1184455"/>
          </a:xfrm>
        </p:spPr>
        <p:txBody>
          <a:bodyPr>
            <a:normAutofit fontScale="90000"/>
          </a:bodyPr>
          <a:lstStyle/>
          <a:p>
            <a:r>
              <a:rPr lang="nl-NL" sz="3200" dirty="0"/>
              <a:t>Hoe wordt een diagnose gesteld?</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1" y="2336873"/>
            <a:ext cx="4124289" cy="3599316"/>
          </a:xfrm>
        </p:spPr>
        <p:txBody>
          <a:bodyPr>
            <a:normAutofit/>
          </a:bodyPr>
          <a:lstStyle/>
          <a:p>
            <a:r>
              <a:rPr lang="nl-NL" altLang="nl-NL" sz="1600" dirty="0"/>
              <a:t>R</a:t>
            </a:r>
            <a:r>
              <a:rPr lang="nl-NL" altLang="nl-NL" sz="1600" dirty="0">
                <a:cs typeface="Arial" charset="0"/>
              </a:rPr>
              <a:t>öntgenfoto van de borstkas</a:t>
            </a:r>
          </a:p>
          <a:p>
            <a:r>
              <a:rPr lang="nl-NL" altLang="nl-NL" sz="1600" dirty="0">
                <a:cs typeface="Arial" charset="0"/>
              </a:rPr>
              <a:t>HRCT scan</a:t>
            </a:r>
          </a:p>
          <a:p>
            <a:r>
              <a:rPr lang="nl-NL" altLang="nl-NL" sz="1600" dirty="0"/>
              <a:t>Bloedtesten</a:t>
            </a:r>
          </a:p>
          <a:p>
            <a:r>
              <a:rPr lang="nl-NL" altLang="nl-NL" sz="1600" dirty="0"/>
              <a:t>Longfunctie testen</a:t>
            </a:r>
          </a:p>
          <a:p>
            <a:r>
              <a:rPr lang="nl-NL" altLang="nl-NL" sz="1600" dirty="0"/>
              <a:t>Longspoeling (BAL)</a:t>
            </a:r>
          </a:p>
          <a:p>
            <a:r>
              <a:rPr lang="nl-NL" altLang="nl-NL" sz="1600" dirty="0"/>
              <a:t>Longbiopsie</a:t>
            </a:r>
          </a:p>
          <a:p>
            <a:endParaRPr lang="nl-NL" altLang="nl-NL" sz="1600" dirty="0"/>
          </a:p>
        </p:txBody>
      </p:sp>
      <p:pic>
        <p:nvPicPr>
          <p:cNvPr id="11" name="Picture 22" descr="PICT7064">
            <a:extLst>
              <a:ext uri="{FF2B5EF4-FFF2-40B4-BE49-F238E27FC236}">
                <a16:creationId xmlns:a16="http://schemas.microsoft.com/office/drawing/2014/main" id="{4746D747-9BD8-4240-9E0A-C0AC5E181928}"/>
              </a:ext>
            </a:extLst>
          </p:cNvPr>
          <p:cNvPicPr>
            <a:picLocks noChangeAspect="1" noChangeArrowheads="1"/>
          </p:cNvPicPr>
          <p:nvPr/>
        </p:nvPicPr>
        <p:blipFill>
          <a:blip r:embed="rId3" cstate="print"/>
          <a:stretch>
            <a:fillRect/>
          </a:stretch>
        </p:blipFill>
        <p:spPr bwMode="auto">
          <a:xfrm>
            <a:off x="6076391" y="649711"/>
            <a:ext cx="2661197" cy="4001802"/>
          </a:xfrm>
          <a:prstGeom prst="rect">
            <a:avLst/>
          </a:prstGeom>
          <a:noFill/>
        </p:spPr>
      </p:pic>
      <p:pic>
        <p:nvPicPr>
          <p:cNvPr id="10" name="Picture 5" descr="PICT6857">
            <a:extLst>
              <a:ext uri="{FF2B5EF4-FFF2-40B4-BE49-F238E27FC236}">
                <a16:creationId xmlns:a16="http://schemas.microsoft.com/office/drawing/2014/main" id="{7FE72316-E741-1748-A879-3B81E4EB68FD}"/>
              </a:ext>
            </a:extLst>
          </p:cNvPr>
          <p:cNvPicPr>
            <a:picLocks noChangeAspect="1" noChangeArrowheads="1"/>
          </p:cNvPicPr>
          <p:nvPr/>
        </p:nvPicPr>
        <p:blipFill>
          <a:blip r:embed="rId4" cstate="print"/>
          <a:stretch>
            <a:fillRect/>
          </a:stretch>
        </p:blipFill>
        <p:spPr bwMode="auto">
          <a:xfrm>
            <a:off x="9362602" y="2600887"/>
            <a:ext cx="2405327" cy="3617034"/>
          </a:xfrm>
          <a:prstGeom prst="rect">
            <a:avLst/>
          </a:prstGeom>
          <a:noFill/>
        </p:spPr>
      </p:pic>
    </p:spTree>
    <p:extLst>
      <p:ext uri="{BB962C8B-B14F-4D97-AF65-F5344CB8AC3E}">
        <p14:creationId xmlns:p14="http://schemas.microsoft.com/office/powerpoint/2010/main" val="1658116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tx1"/>
            </a:gs>
          </a:gsLst>
          <a:lin ang="252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normAutofit/>
          </a:bodyPr>
          <a:lstStyle/>
          <a:p>
            <a:r>
              <a:rPr lang="nl-NL"/>
              <a:t>Vormen van Longfibrose</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2" y="2336873"/>
            <a:ext cx="6499967" cy="3599316"/>
          </a:xfrm>
        </p:spPr>
        <p:txBody>
          <a:bodyPr>
            <a:normAutofit/>
          </a:bodyPr>
          <a:lstStyle/>
          <a:p>
            <a:pPr marL="457200" lvl="0" indent="-457200">
              <a:buFont typeface="+mj-lt"/>
              <a:buAutoNum type="arabicPeriod"/>
            </a:pPr>
            <a:r>
              <a:rPr lang="nl-NL" dirty="0"/>
              <a:t>IPF wat het meeste voorkomt, een longfibrose waarbij de daadwerkelijke oorzaak niet bekend is. IPF betekent voluit Idiopathische Pulmonale Fibrose.  </a:t>
            </a:r>
          </a:p>
          <a:p>
            <a:pPr marL="457200" lvl="0" indent="-457200">
              <a:buFont typeface="+mj-lt"/>
              <a:buAutoNum type="arabicPeriod"/>
            </a:pPr>
            <a:r>
              <a:rPr lang="nl-NL" dirty="0"/>
              <a:t>FIF wat een longfibrose is door erfelijkheid dit noemen we familiare idiopathische fibrose.</a:t>
            </a:r>
          </a:p>
          <a:p>
            <a:pPr marL="457200" lvl="0" indent="-457200">
              <a:buFont typeface="+mj-lt"/>
              <a:buAutoNum type="arabicPeriod"/>
            </a:pPr>
            <a:r>
              <a:rPr lang="nl-NL" dirty="0"/>
              <a:t>PF wat een longfibrose is door het inademen van organische of schadelijke stoffen, denk hierbij aan asbest, steenstof of een allergie voor een dier. Deze vorm noemen we </a:t>
            </a:r>
            <a:r>
              <a:rPr lang="nl-NL" dirty="0" err="1"/>
              <a:t>pneumoconiose</a:t>
            </a:r>
            <a:r>
              <a:rPr lang="nl-NL" dirty="0"/>
              <a:t> fibrose.</a:t>
            </a:r>
          </a:p>
          <a:p>
            <a:endParaRPr lang="nl-NL" altLang="nl-NL" sz="1800" dirty="0"/>
          </a:p>
        </p:txBody>
      </p:sp>
      <p:pic>
        <p:nvPicPr>
          <p:cNvPr id="8194" name="Picture 2">
            <a:extLst>
              <a:ext uri="{FF2B5EF4-FFF2-40B4-BE49-F238E27FC236}">
                <a16:creationId xmlns:a16="http://schemas.microsoft.com/office/drawing/2014/main" id="{AA05A6B3-0A8C-FA48-B770-FCCCBC285A3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28261" y="2336873"/>
            <a:ext cx="3598863" cy="3598863"/>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486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accent2"/>
            </a:gs>
          </a:gsLst>
          <a:lin ang="252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normAutofit/>
          </a:bodyPr>
          <a:lstStyle/>
          <a:p>
            <a:r>
              <a:rPr lang="nl-NL" dirty="0"/>
              <a:t>Behandel methodes</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2" y="2336873"/>
            <a:ext cx="8913383" cy="3599316"/>
          </a:xfrm>
        </p:spPr>
        <p:txBody>
          <a:bodyPr>
            <a:normAutofit/>
          </a:bodyPr>
          <a:lstStyle/>
          <a:p>
            <a:pPr marL="457200" lvl="0" indent="-457200">
              <a:buFont typeface="+mj-lt"/>
              <a:buAutoNum type="arabicPeriod"/>
            </a:pPr>
            <a:r>
              <a:rPr lang="nl-NL" dirty="0"/>
              <a:t>Er is nog weinig bekend over de ziekte waardoor er geen specifieke behandel methodes zijn.</a:t>
            </a:r>
          </a:p>
          <a:p>
            <a:pPr marL="457200" lvl="0" indent="-457200">
              <a:buFont typeface="+mj-lt"/>
              <a:buAutoNum type="arabicPeriod"/>
            </a:pPr>
            <a:r>
              <a:rPr lang="nl-NL" dirty="0"/>
              <a:t>medicijnen die een remmende werking hebben op de fibrose. </a:t>
            </a:r>
          </a:p>
          <a:p>
            <a:pPr marL="457200" lvl="0" indent="-457200">
              <a:buFont typeface="+mj-lt"/>
              <a:buAutoNum type="arabicPeriod"/>
            </a:pPr>
            <a:r>
              <a:rPr lang="nl-NL" dirty="0"/>
              <a:t>Deze medicijnen heten </a:t>
            </a:r>
            <a:r>
              <a:rPr lang="nl-NL" dirty="0" err="1"/>
              <a:t>pirfenidone</a:t>
            </a:r>
            <a:r>
              <a:rPr lang="nl-NL" dirty="0"/>
              <a:t> en </a:t>
            </a:r>
            <a:r>
              <a:rPr lang="nl-NL" dirty="0" err="1"/>
              <a:t>nintedanib</a:t>
            </a:r>
            <a:r>
              <a:rPr lang="nl-NL" dirty="0"/>
              <a:t> en zijn gelijk aan een chemokuur.</a:t>
            </a:r>
          </a:p>
          <a:p>
            <a:pPr marL="457200" lvl="0" indent="-457200">
              <a:buFont typeface="+mj-lt"/>
              <a:buAutoNum type="arabicPeriod"/>
            </a:pPr>
            <a:r>
              <a:rPr lang="nl-NL" dirty="0"/>
              <a:t>Zuurstof metingen in het bloed om de ernst te monitoren.</a:t>
            </a:r>
          </a:p>
          <a:p>
            <a:pPr marL="457200" lvl="0" indent="-457200">
              <a:buFont typeface="+mj-lt"/>
              <a:buAutoNum type="arabicPeriod"/>
            </a:pPr>
            <a:r>
              <a:rPr lang="nl-NL" dirty="0"/>
              <a:t>Long transplantatie wanneer medicatie en zuurstof onvoldoende helpen.</a:t>
            </a:r>
          </a:p>
          <a:p>
            <a:endParaRPr lang="nl-NL" altLang="nl-NL" sz="1800" dirty="0"/>
          </a:p>
        </p:txBody>
      </p:sp>
    </p:spTree>
    <p:extLst>
      <p:ext uri="{BB962C8B-B14F-4D97-AF65-F5344CB8AC3E}">
        <p14:creationId xmlns:p14="http://schemas.microsoft.com/office/powerpoint/2010/main" val="116357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accent2"/>
            </a:gs>
          </a:gsLst>
          <a:lin ang="252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p:txBody>
          <a:bodyPr>
            <a:normAutofit/>
          </a:bodyPr>
          <a:lstStyle/>
          <a:p>
            <a:r>
              <a:rPr lang="nl-NL" dirty="0"/>
              <a:t>Het leven met Fibrose</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1" y="2127009"/>
            <a:ext cx="11041987" cy="4521127"/>
          </a:xfrm>
        </p:spPr>
        <p:txBody>
          <a:bodyPr>
            <a:normAutofit/>
          </a:bodyPr>
          <a:lstStyle/>
          <a:p>
            <a:pPr marL="457200" indent="-457200">
              <a:buFont typeface="+mj-lt"/>
              <a:buAutoNum type="arabicPeriod"/>
            </a:pPr>
            <a:r>
              <a:rPr lang="nl-NL" dirty="0">
                <a:latin typeface="Arial" panose="020B0604020202020204" pitchFamily="34" charset="0"/>
                <a:cs typeface="Arial" panose="020B0604020202020204" pitchFamily="34" charset="0"/>
              </a:rPr>
              <a:t>Mijn eerste interview was met longfibrose patiënt Miranda </a:t>
            </a:r>
            <a:r>
              <a:rPr lang="nl-NL" dirty="0" err="1">
                <a:latin typeface="Arial" panose="020B0604020202020204" pitchFamily="34" charset="0"/>
                <a:cs typeface="Arial" panose="020B0604020202020204" pitchFamily="34" charset="0"/>
              </a:rPr>
              <a:t>Paarlberg</a:t>
            </a:r>
            <a:r>
              <a:rPr lang="nl-NL" dirty="0">
                <a:latin typeface="Arial" panose="020B0604020202020204" pitchFamily="34" charset="0"/>
                <a:cs typeface="Arial" panose="020B0604020202020204" pitchFamily="34" charset="0"/>
              </a:rPr>
              <a:t> (58 jaar). Miranda heeft zich aangesloten bij de longfibrose patiëntenvereniging en staat op de lijst voor longtransplantatie. Miranda slikt geen longfibroseremmers en is gediagnostiseerd met IPF dus onbekende oorzaak.</a:t>
            </a:r>
          </a:p>
          <a:p>
            <a:pPr marL="457200" lvl="0" indent="-457200">
              <a:buFont typeface="+mj-lt"/>
              <a:buAutoNum type="arabicPeriod"/>
            </a:pPr>
            <a:endParaRPr lang="nl-NL" altLang="nl-NL" dirty="0">
              <a:latin typeface="Arial" panose="020B0604020202020204" pitchFamily="34" charset="0"/>
              <a:cs typeface="Arial" panose="020B0604020202020204" pitchFamily="34" charset="0"/>
            </a:endParaRPr>
          </a:p>
          <a:p>
            <a:pPr marL="457200" lvl="0" indent="-457200">
              <a:buFont typeface="+mj-lt"/>
              <a:buAutoNum type="arabicPeriod"/>
            </a:pPr>
            <a:r>
              <a:rPr lang="nl-NL" dirty="0">
                <a:latin typeface="Arial" panose="020B0604020202020204" pitchFamily="34" charset="0"/>
                <a:cs typeface="Arial" panose="020B0604020202020204" pitchFamily="34" charset="0"/>
              </a:rPr>
              <a:t>Mijn 2e interview heb ik gedaan met Jan Cornelissen (69 jaar), hij zit ook in de longfibrose patiënten vereniging en eveneens gediagnostiseerd met IPF maar een vermoeden dat dit ook </a:t>
            </a:r>
            <a:r>
              <a:rPr lang="nl-NL" dirty="0" err="1">
                <a:latin typeface="Arial" panose="020B0604020202020204" pitchFamily="34" charset="0"/>
                <a:cs typeface="Arial" panose="020B0604020202020204" pitchFamily="34" charset="0"/>
              </a:rPr>
              <a:t>pneumoconiose</a:t>
            </a:r>
            <a:r>
              <a:rPr lang="nl-NL" dirty="0">
                <a:latin typeface="Arial" panose="020B0604020202020204" pitchFamily="34" charset="0"/>
                <a:cs typeface="Arial" panose="020B0604020202020204" pitchFamily="34" charset="0"/>
              </a:rPr>
              <a:t> fibrose kan zijn, of te wel een fibrose door ontstaan door dierlijke stoffen. </a:t>
            </a:r>
          </a:p>
          <a:p>
            <a:pPr marL="457200" lvl="0" indent="-457200">
              <a:buFont typeface="+mj-lt"/>
              <a:buAutoNum type="arabicPeriod"/>
            </a:pPr>
            <a:endParaRPr lang="nl-NL" dirty="0">
              <a:latin typeface="Arial" panose="020B0604020202020204" pitchFamily="34" charset="0"/>
              <a:cs typeface="Arial" panose="020B0604020202020204" pitchFamily="34" charset="0"/>
            </a:endParaRPr>
          </a:p>
          <a:p>
            <a:pPr marL="342900" indent="-342900">
              <a:buFont typeface="+mj-lt"/>
              <a:buAutoNum type="arabicPeriod"/>
            </a:pPr>
            <a:r>
              <a:rPr lang="nl-NL" dirty="0">
                <a:latin typeface="Arial" panose="020B0604020202020204" pitchFamily="34" charset="0"/>
                <a:cs typeface="Arial" panose="020B0604020202020204" pitchFamily="34" charset="0"/>
              </a:rPr>
              <a:t>Mijn 3e interview was met een longarts, Frouke van beek. Frouke heeft de opleiding tot longarts bij het St. Antonius Ziekenhuis te Utrecht, afgerond in 2007. Haar opleiding heeft ze gevolgd aan de Vrije Universiteit Amsterdam. Zij weet zelf erg veel van longfibrose af en behandeld regelmatig patiënten met deze ziekte. Frouke heeft ook veel publicaties waaronder longfibrose uitgebracht.</a:t>
            </a:r>
          </a:p>
          <a:p>
            <a:pPr marL="457200" lvl="0" indent="-457200">
              <a:buFont typeface="+mj-lt"/>
              <a:buAutoNum type="arabicPeriod"/>
            </a:pPr>
            <a:endParaRPr lang="nl-NL" altLang="nl-N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6543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tx1"/>
            </a:gs>
          </a:gsLst>
          <a:lin ang="2520000" scaled="0"/>
        </a:gradFill>
        <a:effectLst/>
      </p:bgPr>
    </p:bg>
    <p:spTree>
      <p:nvGrpSpPr>
        <p:cNvPr id="1" name=""/>
        <p:cNvGrpSpPr/>
        <p:nvPr/>
      </p:nvGrpSpPr>
      <p:grpSpPr>
        <a:xfrm>
          <a:off x="0" y="0"/>
          <a:ext cx="0" cy="0"/>
          <a:chOff x="0" y="0"/>
          <a:chExt cx="0" cy="0"/>
        </a:xfrm>
      </p:grpSpPr>
      <p:pic>
        <p:nvPicPr>
          <p:cNvPr id="10242" name="Picture 2" descr="Voorbeeld conclusie van kwalitatief onderzoek - 24editor">
            <a:extLst>
              <a:ext uri="{FF2B5EF4-FFF2-40B4-BE49-F238E27FC236}">
                <a16:creationId xmlns:a16="http://schemas.microsoft.com/office/drawing/2014/main" id="{DA410A13-B27C-8E4A-B063-86E893D3CF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73" r="16836" b="-2"/>
          <a:stretch/>
        </p:blipFill>
        <p:spPr bwMode="auto">
          <a:xfrm>
            <a:off x="7547810" y="10"/>
            <a:ext cx="4641013"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a:xfrm>
            <a:off x="680321" y="753228"/>
            <a:ext cx="7087552" cy="1080938"/>
          </a:xfrm>
        </p:spPr>
        <p:txBody>
          <a:bodyPr>
            <a:normAutofit/>
          </a:bodyPr>
          <a:lstStyle/>
          <a:p>
            <a:r>
              <a:rPr lang="nl-NL" dirty="0"/>
              <a:t>Conclusie van de hoofdvraag</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680321" y="2336873"/>
            <a:ext cx="6423211" cy="3599316"/>
          </a:xfrm>
        </p:spPr>
        <p:txBody>
          <a:bodyPr>
            <a:normAutofit/>
          </a:bodyPr>
          <a:lstStyle/>
          <a:p>
            <a:pPr marL="0" indent="0">
              <a:buNone/>
            </a:pPr>
            <a:endParaRPr lang="nl-NL" sz="1700" dirty="0"/>
          </a:p>
          <a:p>
            <a:r>
              <a:rPr lang="nl-NL" sz="1700" dirty="0"/>
              <a:t>Hoewel er geen aanwijsbare oorzaak is waar de ziekte uit ontstaat, kunnen we vaststellen dat longfibrose veel impact heeft op het menselijk lichaam, bij ernstige vorm van zuurstof te kort kunnen vitale lichaamsdelen uitvallen en zelf dood tot gevolg hebben. De conclusie is op de hoofdvraag heb ik als volgt opgeschreven.</a:t>
            </a:r>
          </a:p>
          <a:p>
            <a:r>
              <a:rPr lang="nl-NL" sz="1700" dirty="0"/>
              <a:t> </a:t>
            </a:r>
          </a:p>
          <a:p>
            <a:pPr lvl="0"/>
            <a:r>
              <a:rPr lang="nl-NL" sz="1700" dirty="0"/>
              <a:t>Schade aan vitale lichaamsdelen</a:t>
            </a:r>
          </a:p>
          <a:p>
            <a:pPr lvl="0"/>
            <a:r>
              <a:rPr lang="nl-NL" sz="1700" dirty="0"/>
              <a:t>Schade aan de longen </a:t>
            </a:r>
          </a:p>
          <a:p>
            <a:pPr lvl="0"/>
            <a:r>
              <a:rPr lang="nl-NL" sz="1700" dirty="0"/>
              <a:t>Dood ingeval van onherstelbare schade aan de longen</a:t>
            </a:r>
          </a:p>
          <a:p>
            <a:pPr marL="457200" lvl="0" indent="-457200">
              <a:buFont typeface="+mj-lt"/>
              <a:buAutoNum type="arabicPeriod"/>
            </a:pPr>
            <a:endParaRPr lang="nl-NL" altLang="nl-NL"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8778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tx1"/>
            </a:gs>
          </a:gsLst>
          <a:lin ang="2520000" scaled="0"/>
        </a:gradFill>
        <a:effectLst/>
      </p:bgPr>
    </p:bg>
    <p:spTree>
      <p:nvGrpSpPr>
        <p:cNvPr id="1" name=""/>
        <p:cNvGrpSpPr/>
        <p:nvPr/>
      </p:nvGrpSpPr>
      <p:grpSpPr>
        <a:xfrm>
          <a:off x="0" y="0"/>
          <a:ext cx="0" cy="0"/>
          <a:chOff x="0" y="0"/>
          <a:chExt cx="0" cy="0"/>
        </a:xfrm>
      </p:grpSpPr>
      <p:pic>
        <p:nvPicPr>
          <p:cNvPr id="12290" name="Picture 2" descr="Wie noem jij in je dankwoord? - BoekenBusiness">
            <a:extLst>
              <a:ext uri="{FF2B5EF4-FFF2-40B4-BE49-F238E27FC236}">
                <a16:creationId xmlns:a16="http://schemas.microsoft.com/office/drawing/2014/main" id="{FF569F42-2192-3244-8A22-07D8B37BB2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809" r="24178" b="2"/>
          <a:stretch/>
        </p:blipFill>
        <p:spPr bwMode="auto">
          <a:xfrm>
            <a:off x="7547810" y="10"/>
            <a:ext cx="4641013"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642DE32-D264-B949-9E62-FEAFC7ABAB76}"/>
              </a:ext>
            </a:extLst>
          </p:cNvPr>
          <p:cNvSpPr>
            <a:spLocks noGrp="1"/>
          </p:cNvSpPr>
          <p:nvPr>
            <p:ph type="title"/>
          </p:nvPr>
        </p:nvSpPr>
        <p:spPr>
          <a:xfrm>
            <a:off x="680321" y="753228"/>
            <a:ext cx="7087552" cy="1080938"/>
          </a:xfrm>
        </p:spPr>
        <p:txBody>
          <a:bodyPr>
            <a:normAutofit/>
          </a:bodyPr>
          <a:lstStyle/>
          <a:p>
            <a:r>
              <a:rPr lang="nl-NL" dirty="0"/>
              <a:t>Dank woord</a:t>
            </a:r>
          </a:p>
        </p:txBody>
      </p:sp>
      <p:sp>
        <p:nvSpPr>
          <p:cNvPr id="3" name="Tijdelijke aanduiding voor inhoud 2">
            <a:extLst>
              <a:ext uri="{FF2B5EF4-FFF2-40B4-BE49-F238E27FC236}">
                <a16:creationId xmlns:a16="http://schemas.microsoft.com/office/drawing/2014/main" id="{0D44D0EE-AF2B-9247-9CCD-0B1FB3EC3EA4}"/>
              </a:ext>
            </a:extLst>
          </p:cNvPr>
          <p:cNvSpPr>
            <a:spLocks noGrp="1"/>
          </p:cNvSpPr>
          <p:nvPr>
            <p:ph idx="1"/>
          </p:nvPr>
        </p:nvSpPr>
        <p:spPr>
          <a:xfrm>
            <a:off x="562300" y="1977794"/>
            <a:ext cx="6423211" cy="4587898"/>
          </a:xfrm>
        </p:spPr>
        <p:txBody>
          <a:bodyPr>
            <a:noAutofit/>
          </a:bodyPr>
          <a:lstStyle/>
          <a:p>
            <a:pPr marL="0" indent="0">
              <a:buNone/>
            </a:pPr>
            <a:endParaRPr lang="nl-NL" sz="1600" dirty="0"/>
          </a:p>
          <a:p>
            <a:r>
              <a:rPr lang="nl-NL" sz="1600" dirty="0"/>
              <a:t>Met name de verengingen van Longfibrose patiënten Anne Jose die mij in contact heeft gebracht met patiënten en een longarts.</a:t>
            </a:r>
          </a:p>
          <a:p>
            <a:r>
              <a:rPr lang="nl-NL" sz="1600" dirty="0"/>
              <a:t> </a:t>
            </a:r>
          </a:p>
          <a:p>
            <a:r>
              <a:rPr lang="nl-NL" sz="1600" dirty="0"/>
              <a:t>longarts Frouke van Beek bedank voor het materiaal en interview die ik mocht afnemen, het was jammer dat we geen bezoek konden afleggen in het ziekenhuis door Corona maar ik vond en vind het erg interessant hoe dit alles in zijn werk gaat.</a:t>
            </a:r>
          </a:p>
          <a:p>
            <a:r>
              <a:rPr lang="nl-NL" sz="1600" dirty="0"/>
              <a:t> </a:t>
            </a:r>
          </a:p>
          <a:p>
            <a:r>
              <a:rPr lang="nl-NL" sz="1600" dirty="0"/>
              <a:t>Ook wil ik twee mensen bedank die bereid waren om mij te woord te staan en hun levensverhaal wilden delen </a:t>
            </a:r>
            <a:r>
              <a:rPr lang="nl-NL" sz="1600" dirty="0" err="1"/>
              <a:t>tav</a:t>
            </a:r>
            <a:r>
              <a:rPr lang="nl-NL" sz="1600" dirty="0"/>
              <a:t> longfibrose. Dit zijn Jan Cornelissen en Miranda </a:t>
            </a:r>
            <a:r>
              <a:rPr lang="nl-NL" sz="1600" dirty="0" err="1"/>
              <a:t>Paarlberg</a:t>
            </a:r>
            <a:r>
              <a:rPr lang="nl-NL" sz="1600" dirty="0"/>
              <a:t>.</a:t>
            </a:r>
          </a:p>
          <a:p>
            <a:r>
              <a:rPr lang="nl-NL" sz="1600" dirty="0"/>
              <a:t> Naast deze mensen mocht ik ook in eigen familieverhalen ophalen om het verhaal van mijn opa goed te omschrijven.</a:t>
            </a:r>
          </a:p>
          <a:p>
            <a:pPr marL="457200" lvl="0" indent="-457200">
              <a:buFont typeface="+mj-lt"/>
              <a:buAutoNum type="arabicPeriod"/>
            </a:pPr>
            <a:endParaRPr lang="nl-NL" altLang="nl-NL"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8687864"/>
      </p:ext>
    </p:extLst>
  </p:cSld>
  <p:clrMapOvr>
    <a:masterClrMapping/>
  </p:clrMapOvr>
</p:sld>
</file>

<file path=ppt/theme/theme1.xml><?xml version="1.0" encoding="utf-8"?>
<a:theme xmlns:a="http://schemas.openxmlformats.org/drawingml/2006/main" name="Pakket">
  <a:themeElements>
    <a:clrScheme name="Pakk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{12405207-DF17-B746-915A-3515C8A712CB}tf10001120</Template>
  <TotalTime>2995</TotalTime>
  <Words>1071</Words>
  <Application>Microsoft Office PowerPoint</Application>
  <PresentationFormat>Breedbeeld</PresentationFormat>
  <Paragraphs>103</Paragraphs>
  <Slides>14</Slides>
  <Notes>14</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14</vt:i4>
      </vt:variant>
    </vt:vector>
  </HeadingPairs>
  <TitlesOfParts>
    <vt:vector size="19" baseType="lpstr">
      <vt:lpstr>Arial</vt:lpstr>
      <vt:lpstr>Calibri</vt:lpstr>
      <vt:lpstr>Gill Sans MT</vt:lpstr>
      <vt:lpstr>Pakket</vt:lpstr>
      <vt:lpstr>Dia</vt:lpstr>
      <vt:lpstr>PWS - LONGFIBROSE</vt:lpstr>
      <vt:lpstr> Elevator Pitch &amp; PWS  Hoofd/Deelvragen; Wat zijn de gevolgen van longfibrose op het menselijk lichaam </vt:lpstr>
      <vt:lpstr>Wat is Longfibrose</vt:lpstr>
      <vt:lpstr>Waar zit Longfibrose</vt:lpstr>
      <vt:lpstr>De invloed van Longfibrose</vt:lpstr>
      <vt:lpstr>Wat is Longfibrose?</vt:lpstr>
      <vt:lpstr>Wat is Longfibrose?</vt:lpstr>
      <vt:lpstr>Wat zijn de klachten?</vt:lpstr>
      <vt:lpstr>Hoe wordt een diagnose gesteld?</vt:lpstr>
      <vt:lpstr>Vormen van Longfibrose</vt:lpstr>
      <vt:lpstr>Behandel methodes</vt:lpstr>
      <vt:lpstr>Het leven met Fibrose</vt:lpstr>
      <vt:lpstr>Conclusie van de hoofdvraag</vt:lpstr>
      <vt:lpstr>Dank woord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PWS - LONGFIBROSE</dc:title>
  <dc:creator>Adriaan van Kooten</dc:creator>
  <cp:lastModifiedBy>Anne Jose Schimmel | Longfonds</cp:lastModifiedBy>
  <cp:revision>8</cp:revision>
  <dcterms:created xsi:type="dcterms:W3CDTF">2022-01-09T12:02:38Z</dcterms:created>
  <dcterms:modified xsi:type="dcterms:W3CDTF">2022-02-10T08:31:52Z</dcterms:modified>
</cp:coreProperties>
</file>